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0"/>
    <p:restoredTop sz="94663"/>
  </p:normalViewPr>
  <p:slideViewPr>
    <p:cSldViewPr snapToGrid="0">
      <p:cViewPr>
        <p:scale>
          <a:sx n="103" d="100"/>
          <a:sy n="103" d="100"/>
        </p:scale>
        <p:origin x="16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7E61-2B54-41E0-0D67-B26CF35729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7B68BC-BE31-4A3C-2BB3-6C9AD3B47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5B488-761D-FED0-79FF-6D1713CD5AC9}"/>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5" name="Footer Placeholder 4">
            <a:extLst>
              <a:ext uri="{FF2B5EF4-FFF2-40B4-BE49-F238E27FC236}">
                <a16:creationId xmlns:a16="http://schemas.microsoft.com/office/drawing/2014/main" id="{BD5E3267-BF4B-D823-317E-645A159AA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B2FD4-32E7-569B-77BB-894A681686C4}"/>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123681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C05D-1D08-300A-20F8-6C92177E22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BBC24-5C27-5A21-8655-5EEC18DD16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07660-8F39-8AF9-CD05-36E195357CE8}"/>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5" name="Footer Placeholder 4">
            <a:extLst>
              <a:ext uri="{FF2B5EF4-FFF2-40B4-BE49-F238E27FC236}">
                <a16:creationId xmlns:a16="http://schemas.microsoft.com/office/drawing/2014/main" id="{A4CF78ED-F4A1-6238-5F22-91F42D925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B004F-9C11-6051-5956-45E9CF941E55}"/>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75309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FE1E33-1E26-0E70-8309-A50FC0941B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138F8-E10B-374B-6CAD-BF8047FC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2289F-71B0-F4F3-5E1B-0A8A8FEE7E97}"/>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5" name="Footer Placeholder 4">
            <a:extLst>
              <a:ext uri="{FF2B5EF4-FFF2-40B4-BE49-F238E27FC236}">
                <a16:creationId xmlns:a16="http://schemas.microsoft.com/office/drawing/2014/main" id="{E8467BBB-42F1-A6EB-5BA2-0D76491C9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8676-206A-DB9D-33A3-DD0D3DB2CCC3}"/>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394189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5BD2-AD7B-2F7B-A218-BAC57161B9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57770-DA10-4F03-AFDB-3B656BF07F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35D4B-3D81-DA78-F2DE-8C3669B841AF}"/>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5" name="Footer Placeholder 4">
            <a:extLst>
              <a:ext uri="{FF2B5EF4-FFF2-40B4-BE49-F238E27FC236}">
                <a16:creationId xmlns:a16="http://schemas.microsoft.com/office/drawing/2014/main" id="{91F54191-45F3-70DF-B006-2B62B63FA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501E6-6375-2D1D-BA9E-EAECF28E93AD}"/>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263455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3BBF-A39C-4A54-F5AA-8A8DE956D6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AE74DE-B71C-47BD-7DC4-2843531FE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EC029-1248-8C68-30DD-BA9143767506}"/>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5" name="Footer Placeholder 4">
            <a:extLst>
              <a:ext uri="{FF2B5EF4-FFF2-40B4-BE49-F238E27FC236}">
                <a16:creationId xmlns:a16="http://schemas.microsoft.com/office/drawing/2014/main" id="{F96F1AAE-606A-D0DF-2949-3A3E2814C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FCEAF-D1B1-0B00-78BD-E2B6ACAB2BEE}"/>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35938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6E7C-664F-9FE2-7BC6-D7F79D5433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54556-3BC7-CDA0-54BF-7AED3CD888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5225D-8051-8551-DC24-914E5C096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182ED-FE18-D511-8A39-CDDC883D7902}"/>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6" name="Footer Placeholder 5">
            <a:extLst>
              <a:ext uri="{FF2B5EF4-FFF2-40B4-BE49-F238E27FC236}">
                <a16:creationId xmlns:a16="http://schemas.microsoft.com/office/drawing/2014/main" id="{D5D14F0A-4C13-D8A7-35C1-21BDFA9EB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D2DE2-C484-0A13-E15A-6E616E61888F}"/>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394233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A7A2-CF69-1FC4-6BFD-D3B5F7554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53E12B-D03B-AE88-5F9C-0804BC30CE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CD6E58-5C5F-7232-647D-9F0EB3E901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B520EC-D36C-81EB-E9DC-E5D458C56A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9BBC7C-986B-ACC8-EA3E-7BD1E95645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24AAA5-8FE6-E5F8-1AE3-B3097FF6D657}"/>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8" name="Footer Placeholder 7">
            <a:extLst>
              <a:ext uri="{FF2B5EF4-FFF2-40B4-BE49-F238E27FC236}">
                <a16:creationId xmlns:a16="http://schemas.microsoft.com/office/drawing/2014/main" id="{DD90F3D8-3363-F081-8634-9C3A4FD623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32492F-0A60-0FB7-CDD1-855302B607E1}"/>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32351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AD76-A36A-CD87-8A4A-A55DD43980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602EBA-3125-B409-7ADF-E5278E1B61B4}"/>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4" name="Footer Placeholder 3">
            <a:extLst>
              <a:ext uri="{FF2B5EF4-FFF2-40B4-BE49-F238E27FC236}">
                <a16:creationId xmlns:a16="http://schemas.microsoft.com/office/drawing/2014/main" id="{96EBF352-19BC-FFE0-0022-525414508C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BE941E-8BEF-5CEF-34B7-5E243A8A4B67}"/>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417816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4D2FA-D83D-E80B-E2F0-AA068D95D296}"/>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3" name="Footer Placeholder 2">
            <a:extLst>
              <a:ext uri="{FF2B5EF4-FFF2-40B4-BE49-F238E27FC236}">
                <a16:creationId xmlns:a16="http://schemas.microsoft.com/office/drawing/2014/main" id="{8313FD6F-E2BC-F64C-F209-CA0FFB3A91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5224A4-1FAA-B8F3-3A29-CB649698352C}"/>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475265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7350-DA78-8E17-607F-142BCAC08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090C5B-C271-5A70-0624-E248877AB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DD4487-5FEC-2420-F697-A1B93EF37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EDA69-81EF-5CEF-E3FF-07A95D9AFB03}"/>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6" name="Footer Placeholder 5">
            <a:extLst>
              <a:ext uri="{FF2B5EF4-FFF2-40B4-BE49-F238E27FC236}">
                <a16:creationId xmlns:a16="http://schemas.microsoft.com/office/drawing/2014/main" id="{88A08FB2-EAEE-ADE1-1D52-D2943A984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C1732-97CD-251C-E31E-85585AE6480C}"/>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315099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34BD-9845-AC3E-FF0A-AD7DAE5D9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7A959-FBB7-2914-5CFD-0EAE8AADC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A8D454-5C39-5369-59AB-D3D6306A0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292DC-A3B1-C982-73D3-6928517B9D11}"/>
              </a:ext>
            </a:extLst>
          </p:cNvPr>
          <p:cNvSpPr>
            <a:spLocks noGrp="1"/>
          </p:cNvSpPr>
          <p:nvPr>
            <p:ph type="dt" sz="half" idx="10"/>
          </p:nvPr>
        </p:nvSpPr>
        <p:spPr/>
        <p:txBody>
          <a:bodyPr/>
          <a:lstStyle/>
          <a:p>
            <a:fld id="{FB6739DC-3A2A-2B42-B3B2-DCE680F1F116}" type="datetimeFigureOut">
              <a:rPr lang="en-US" smtClean="0"/>
              <a:t>12/27/24</a:t>
            </a:fld>
            <a:endParaRPr lang="en-US"/>
          </a:p>
        </p:txBody>
      </p:sp>
      <p:sp>
        <p:nvSpPr>
          <p:cNvPr id="6" name="Footer Placeholder 5">
            <a:extLst>
              <a:ext uri="{FF2B5EF4-FFF2-40B4-BE49-F238E27FC236}">
                <a16:creationId xmlns:a16="http://schemas.microsoft.com/office/drawing/2014/main" id="{2EAB052D-7AF7-F011-B06C-74C8CF851D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691F0-7F9F-F99B-A981-B49A8F1D7FA0}"/>
              </a:ext>
            </a:extLst>
          </p:cNvPr>
          <p:cNvSpPr>
            <a:spLocks noGrp="1"/>
          </p:cNvSpPr>
          <p:nvPr>
            <p:ph type="sldNum" sz="quarter" idx="12"/>
          </p:nvPr>
        </p:nvSpPr>
        <p:spPr/>
        <p:txBody>
          <a:bodyPr/>
          <a:lstStyle/>
          <a:p>
            <a:fld id="{C572576C-71CA-6E46-A2BA-E08978B1CC17}" type="slidenum">
              <a:rPr lang="en-US" smtClean="0"/>
              <a:t>‹#›</a:t>
            </a:fld>
            <a:endParaRPr lang="en-US"/>
          </a:p>
        </p:txBody>
      </p:sp>
    </p:spTree>
    <p:extLst>
      <p:ext uri="{BB962C8B-B14F-4D97-AF65-F5344CB8AC3E}">
        <p14:creationId xmlns:p14="http://schemas.microsoft.com/office/powerpoint/2010/main" val="83937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48C16-F061-3DFD-B580-CB382AB4D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DA2924-9ABE-CD9C-7BDA-A5CB42A6E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948F4-59D0-1A5E-3689-8969E8DF2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739DC-3A2A-2B42-B3B2-DCE680F1F116}" type="datetimeFigureOut">
              <a:rPr lang="en-US" smtClean="0"/>
              <a:t>12/27/24</a:t>
            </a:fld>
            <a:endParaRPr lang="en-US"/>
          </a:p>
        </p:txBody>
      </p:sp>
      <p:sp>
        <p:nvSpPr>
          <p:cNvPr id="5" name="Footer Placeholder 4">
            <a:extLst>
              <a:ext uri="{FF2B5EF4-FFF2-40B4-BE49-F238E27FC236}">
                <a16:creationId xmlns:a16="http://schemas.microsoft.com/office/drawing/2014/main" id="{825AB650-6733-FC0D-6398-E36F85C48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3543F5-8A86-221C-639B-2CFEFA86C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2576C-71CA-6E46-A2BA-E08978B1CC17}" type="slidenum">
              <a:rPr lang="en-US" smtClean="0"/>
              <a:t>‹#›</a:t>
            </a:fld>
            <a:endParaRPr lang="en-US"/>
          </a:p>
        </p:txBody>
      </p:sp>
    </p:spTree>
    <p:extLst>
      <p:ext uri="{BB962C8B-B14F-4D97-AF65-F5344CB8AC3E}">
        <p14:creationId xmlns:p14="http://schemas.microsoft.com/office/powerpoint/2010/main" val="136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8003AC-A77E-F74F-EB92-144377493A96}"/>
              </a:ext>
            </a:extLst>
          </p:cNvPr>
          <p:cNvSpPr txBox="1"/>
          <p:nvPr/>
        </p:nvSpPr>
        <p:spPr>
          <a:xfrm>
            <a:off x="1355833" y="2427918"/>
            <a:ext cx="9459311" cy="1815882"/>
          </a:xfrm>
          <a:prstGeom prst="rect">
            <a:avLst/>
          </a:prstGeom>
          <a:noFill/>
        </p:spPr>
        <p:txBody>
          <a:bodyPr wrap="square">
            <a:spAutoFit/>
          </a:bodyPr>
          <a:lstStyle/>
          <a:p>
            <a:pPr marL="0" marR="0" algn="ctr">
              <a:spcBef>
                <a:spcPts val="0"/>
              </a:spcBef>
              <a:spcAft>
                <a:spcPts val="0"/>
              </a:spcAft>
            </a:pPr>
            <a:r>
              <a:rPr lang="en-US" sz="4800" b="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Pulfrich’s</a:t>
            </a:r>
            <a:r>
              <a:rPr lang="en-US" sz="4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Stereo Curtain: Movies</a:t>
            </a:r>
            <a:endParaRPr lang="en-US" sz="4800" dirty="0">
              <a:effectLst/>
              <a:latin typeface="Calibri" panose="020F0502020204030204" pitchFamily="34" charset="0"/>
              <a:ea typeface="Calibri" panose="020F0502020204030204" pitchFamily="34" charset="0"/>
              <a:cs typeface="Arial" panose="020B0604020202020204" pitchFamily="34" charset="0"/>
            </a:endParaRPr>
          </a:p>
          <a:p>
            <a:pPr algn="ctr"/>
            <a:endParaRPr lang="en-US" sz="3200" b="1" kern="0" dirty="0">
              <a:effectLst/>
              <a:latin typeface="Times New Roman" panose="02020603050405020304" pitchFamily="18" charset="0"/>
              <a:ea typeface="Times New Roman" panose="02020603050405020304" pitchFamily="18" charset="0"/>
            </a:endParaRPr>
          </a:p>
          <a:p>
            <a:pPr algn="ctr"/>
            <a:r>
              <a:rPr lang="en-US" sz="3200" b="1" kern="0" dirty="0" err="1">
                <a:effectLst/>
                <a:latin typeface="Times New Roman" panose="02020603050405020304" pitchFamily="18" charset="0"/>
                <a:ea typeface="Times New Roman" panose="02020603050405020304" pitchFamily="18" charset="0"/>
              </a:rPr>
              <a:t>Anstis</a:t>
            </a:r>
            <a:r>
              <a:rPr lang="en-US" sz="3200" b="1" kern="0" dirty="0">
                <a:effectLst/>
                <a:latin typeface="Times New Roman" panose="02020603050405020304" pitchFamily="18" charset="0"/>
                <a:ea typeface="Times New Roman" panose="02020603050405020304" pitchFamily="18" charset="0"/>
              </a:rPr>
              <a:t>, Solomon and Tyler</a:t>
            </a:r>
            <a:r>
              <a:rPr lang="en-US" sz="3200" dirty="0">
                <a:effectLst/>
              </a:rPr>
              <a:t> </a:t>
            </a:r>
            <a:endParaRPr lang="en-US" sz="3200" dirty="0"/>
          </a:p>
        </p:txBody>
      </p:sp>
      <p:sp>
        <p:nvSpPr>
          <p:cNvPr id="6" name="TextBox 5">
            <a:extLst>
              <a:ext uri="{FF2B5EF4-FFF2-40B4-BE49-F238E27FC236}">
                <a16:creationId xmlns:a16="http://schemas.microsoft.com/office/drawing/2014/main" id="{87D6A4A7-903D-5E04-B816-140D5A5844EB}"/>
              </a:ext>
            </a:extLst>
          </p:cNvPr>
          <p:cNvSpPr txBox="1"/>
          <p:nvPr/>
        </p:nvSpPr>
        <p:spPr>
          <a:xfrm>
            <a:off x="2006162" y="5304077"/>
            <a:ext cx="8462141" cy="646331"/>
          </a:xfrm>
          <a:prstGeom prst="rect">
            <a:avLst/>
          </a:prstGeom>
          <a:noFill/>
        </p:spPr>
        <p:txBody>
          <a:bodyPr wrap="square">
            <a:spAutoFit/>
          </a:bodyPr>
          <a:lstStyle/>
          <a:p>
            <a:pPr marR="0" algn="just" rtl="0"/>
            <a:r>
              <a:rPr lang="en-US" sz="1800" b="0" i="0" u="none" strike="noStrike" baseline="0" dirty="0">
                <a:latin typeface="Times New Roman" panose="02020603050405020304" pitchFamily="18" charset="0"/>
              </a:rPr>
              <a:t>Double-click each movie to activate the wave motion.  Cross or diverge the eyes to see three red </a:t>
            </a:r>
            <a:r>
              <a:rPr lang="en-US" sz="1800" b="0" i="0" u="none" strike="noStrike" baseline="0" dirty="0" err="1">
                <a:latin typeface="Times New Roman" panose="02020603050405020304" pitchFamily="18" charset="0"/>
              </a:rPr>
              <a:t>Xs</a:t>
            </a:r>
            <a:r>
              <a:rPr lang="en-US" sz="1800" b="0" i="0" u="none" strike="noStrike" baseline="0" dirty="0">
                <a:latin typeface="Times New Roman" panose="02020603050405020304" pitchFamily="18" charset="0"/>
              </a:rPr>
              <a:t> in order to obtain the stereoscopic view of the wave. </a:t>
            </a:r>
            <a:r>
              <a:rPr lang="en-US" sz="1800" b="1" i="0" u="none" strike="noStrike" baseline="0" dirty="0">
                <a:latin typeface="Times New Roman" panose="02020603050405020304" pitchFamily="18" charset="0"/>
              </a:rPr>
              <a:t>[</a:t>
            </a:r>
          </a:p>
        </p:txBody>
      </p:sp>
    </p:spTree>
    <p:extLst>
      <p:ext uri="{BB962C8B-B14F-4D97-AF65-F5344CB8AC3E}">
        <p14:creationId xmlns:p14="http://schemas.microsoft.com/office/powerpoint/2010/main" val="116369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7F50F0-3A81-E7FE-103C-8F88AFE16522}"/>
              </a:ext>
            </a:extLst>
          </p:cNvPr>
          <p:cNvSpPr txBox="1"/>
          <p:nvPr/>
        </p:nvSpPr>
        <p:spPr>
          <a:xfrm>
            <a:off x="2006162" y="5304077"/>
            <a:ext cx="8462141" cy="923330"/>
          </a:xfrm>
          <a:prstGeom prst="rect">
            <a:avLst/>
          </a:prstGeom>
          <a:noFill/>
        </p:spPr>
        <p:txBody>
          <a:bodyPr wrap="square">
            <a:spAutoFit/>
          </a:bodyPr>
          <a:lstStyle/>
          <a:p>
            <a:pPr marR="0" algn="just" rtl="0"/>
            <a:r>
              <a:rPr lang="en-US" sz="1800" b="0" i="0" u="none" strike="noStrike" baseline="0" dirty="0">
                <a:latin typeface="Times New Roman" panose="02020603050405020304" pitchFamily="18" charset="0"/>
              </a:rPr>
              <a:t>Movie </a:t>
            </a:r>
            <a:r>
              <a:rPr lang="en-US" dirty="0">
                <a:latin typeface="Times New Roman" panose="02020603050405020304" pitchFamily="18" charset="0"/>
              </a:rPr>
              <a:t>1. T</a:t>
            </a:r>
            <a:r>
              <a:rPr lang="en-US" sz="1800" b="0" i="0" u="none" strike="noStrike" baseline="0" dirty="0">
                <a:latin typeface="Times New Roman" panose="02020603050405020304" pitchFamily="18" charset="0"/>
              </a:rPr>
              <a:t>ravelling wave of line oscillations from the progressive temporal phase lag across the array.  Click the movie to activate the wave motion.  Cross or diverge the eyes to see three red </a:t>
            </a:r>
            <a:r>
              <a:rPr lang="en-US" sz="1800" b="0" i="0" u="none" strike="noStrike" baseline="0" dirty="0" err="1">
                <a:latin typeface="Times New Roman" panose="02020603050405020304" pitchFamily="18" charset="0"/>
              </a:rPr>
              <a:t>Xs</a:t>
            </a:r>
            <a:r>
              <a:rPr lang="en-US" sz="1800" b="0" i="0" u="none" strike="noStrike" baseline="0" dirty="0">
                <a:latin typeface="Times New Roman" panose="02020603050405020304" pitchFamily="18" charset="0"/>
              </a:rPr>
              <a:t> in order to obtain the stereoscopic view of the wave. </a:t>
            </a:r>
            <a:r>
              <a:rPr lang="en-US" sz="1800" b="1" i="0" u="none" strike="noStrike" baseline="0" dirty="0">
                <a:latin typeface="Times New Roman" panose="02020603050405020304" pitchFamily="18" charset="0"/>
              </a:rPr>
              <a:t>[</a:t>
            </a:r>
          </a:p>
        </p:txBody>
      </p:sp>
      <p:pic>
        <p:nvPicPr>
          <p:cNvPr id="6" name="slide1prop.mp4">
            <a:hlinkClick r:id="" action="ppaction://media"/>
            <a:extLst>
              <a:ext uri="{FF2B5EF4-FFF2-40B4-BE49-F238E27FC236}">
                <a16:creationId xmlns:a16="http://schemas.microsoft.com/office/drawing/2014/main" id="{CB45E671-3E5B-BC79-FD2F-EB9FE3DDD47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954213"/>
            <a:ext cx="12192000" cy="2949575"/>
          </a:xfrm>
          <a:prstGeom prst="rect">
            <a:avLst/>
          </a:prstGeom>
        </p:spPr>
      </p:pic>
      <p:sp>
        <p:nvSpPr>
          <p:cNvPr id="7" name="TextBox 6">
            <a:extLst>
              <a:ext uri="{FF2B5EF4-FFF2-40B4-BE49-F238E27FC236}">
                <a16:creationId xmlns:a16="http://schemas.microsoft.com/office/drawing/2014/main" id="{34F7CE4A-6410-7FFD-F80E-22BC12F14C97}"/>
              </a:ext>
            </a:extLst>
          </p:cNvPr>
          <p:cNvSpPr txBox="1"/>
          <p:nvPr/>
        </p:nvSpPr>
        <p:spPr>
          <a:xfrm>
            <a:off x="1380885" y="849639"/>
            <a:ext cx="9459311" cy="646331"/>
          </a:xfrm>
          <a:prstGeom prst="rect">
            <a:avLst/>
          </a:prstGeom>
          <a:noFill/>
        </p:spPr>
        <p:txBody>
          <a:bodyPr wrap="square">
            <a:spAutoFit/>
          </a:bodyPr>
          <a:lstStyle/>
          <a:p>
            <a:pPr marL="0" marR="0" algn="ctr">
              <a:spcBef>
                <a:spcPts val="0"/>
              </a:spcBef>
              <a:spcAft>
                <a:spcPts val="0"/>
              </a:spcAft>
            </a:pP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Line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grating t</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ravelling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ave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84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non.mp4">
            <a:hlinkClick r:id="" action="ppaction://media"/>
            <a:extLst>
              <a:ext uri="{FF2B5EF4-FFF2-40B4-BE49-F238E27FC236}">
                <a16:creationId xmlns:a16="http://schemas.microsoft.com/office/drawing/2014/main" id="{CCCF0FB0-BCD9-C38D-E900-E932D0B864A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954213"/>
            <a:ext cx="12192000" cy="2949575"/>
          </a:xfrm>
          <a:prstGeom prst="rect">
            <a:avLst/>
          </a:prstGeom>
        </p:spPr>
      </p:pic>
      <p:sp>
        <p:nvSpPr>
          <p:cNvPr id="3" name="TextBox 2">
            <a:extLst>
              <a:ext uri="{FF2B5EF4-FFF2-40B4-BE49-F238E27FC236}">
                <a16:creationId xmlns:a16="http://schemas.microsoft.com/office/drawing/2014/main" id="{67E27663-D39F-80C8-AE88-F25E76A347A1}"/>
              </a:ext>
            </a:extLst>
          </p:cNvPr>
          <p:cNvSpPr txBox="1"/>
          <p:nvPr/>
        </p:nvSpPr>
        <p:spPr>
          <a:xfrm>
            <a:off x="1380885" y="849639"/>
            <a:ext cx="9459311" cy="646331"/>
          </a:xfrm>
          <a:prstGeom prst="rect">
            <a:avLst/>
          </a:prstGeom>
          <a:noFill/>
        </p:spPr>
        <p:txBody>
          <a:bodyPr wrap="square">
            <a:spAutoFit/>
          </a:bodyPr>
          <a:lstStyle/>
          <a:p>
            <a:pPr marL="0" marR="0" algn="ctr">
              <a:spcBef>
                <a:spcPts val="0"/>
              </a:spcBef>
              <a:spcAft>
                <a:spcPts val="0"/>
              </a:spcAft>
            </a:pP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Line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grating static</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ave control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7B5EF0A-9467-5D81-D415-1AFCF91ADB78}"/>
              </a:ext>
            </a:extLst>
          </p:cNvPr>
          <p:cNvSpPr txBox="1"/>
          <p:nvPr/>
        </p:nvSpPr>
        <p:spPr>
          <a:xfrm>
            <a:off x="2192056" y="5337886"/>
            <a:ext cx="7791188" cy="646331"/>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Movie 2. Oscillatory wave motion with the same local oscillations as in Fig. 1, but all at the same temporal phase.  </a:t>
            </a:r>
            <a:r>
              <a:rPr lang="en-US"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C</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lick the movie to activate the wave motion.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136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prop.mp4">
            <a:hlinkClick r:id="" action="ppaction://media"/>
            <a:extLst>
              <a:ext uri="{FF2B5EF4-FFF2-40B4-BE49-F238E27FC236}">
                <a16:creationId xmlns:a16="http://schemas.microsoft.com/office/drawing/2014/main" id="{9AA35674-0728-725F-F563-FF319F6D3D2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954213"/>
            <a:ext cx="12192000" cy="2949575"/>
          </a:xfrm>
          <a:prstGeom prst="rect">
            <a:avLst/>
          </a:prstGeom>
        </p:spPr>
      </p:pic>
      <p:sp>
        <p:nvSpPr>
          <p:cNvPr id="3" name="TextBox 2">
            <a:extLst>
              <a:ext uri="{FF2B5EF4-FFF2-40B4-BE49-F238E27FC236}">
                <a16:creationId xmlns:a16="http://schemas.microsoft.com/office/drawing/2014/main" id="{26B8D63B-A0F6-088F-D0F7-8E6D1A8409BB}"/>
              </a:ext>
            </a:extLst>
          </p:cNvPr>
          <p:cNvSpPr txBox="1"/>
          <p:nvPr/>
        </p:nvSpPr>
        <p:spPr>
          <a:xfrm>
            <a:off x="1380885" y="849639"/>
            <a:ext cx="9459311" cy="646331"/>
          </a:xfrm>
          <a:prstGeom prst="rect">
            <a:avLst/>
          </a:prstGeom>
          <a:noFill/>
        </p:spPr>
        <p:txBody>
          <a:bodyPr wrap="square">
            <a:spAutoFit/>
          </a:bodyPr>
          <a:lstStyle/>
          <a:p>
            <a:pPr marL="0" marR="0" algn="ctr">
              <a:spcBef>
                <a:spcPts val="0"/>
              </a:spcBef>
              <a:spcAft>
                <a:spcPts val="0"/>
              </a:spcAft>
            </a:pP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Segmented line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grating t</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raveling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ave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A707DEC6-6D9E-5BED-ACB5-991A760320D6}"/>
              </a:ext>
            </a:extLst>
          </p:cNvPr>
          <p:cNvSpPr txBox="1"/>
          <p:nvPr/>
        </p:nvSpPr>
        <p:spPr>
          <a:xfrm>
            <a:off x="2006162" y="5304077"/>
            <a:ext cx="8462141" cy="646331"/>
          </a:xfrm>
          <a:prstGeom prst="rect">
            <a:avLst/>
          </a:prstGeom>
          <a:noFill/>
        </p:spPr>
        <p:txBody>
          <a:bodyPr wrap="square">
            <a:spAutoFit/>
          </a:bodyPr>
          <a:lstStyle/>
          <a:p>
            <a:pPr marR="0" algn="just" rtl="0"/>
            <a:r>
              <a:rPr lang="en-US" sz="1800" b="0" i="0" u="none" strike="noStrike" baseline="0" dirty="0">
                <a:latin typeface="Times New Roman" panose="02020603050405020304" pitchFamily="18" charset="0"/>
              </a:rPr>
              <a:t>Movie </a:t>
            </a:r>
            <a:r>
              <a:rPr lang="en-US" dirty="0">
                <a:latin typeface="Times New Roman" panose="02020603050405020304" pitchFamily="18" charset="0"/>
              </a:rPr>
              <a:t>3. T</a:t>
            </a:r>
            <a:r>
              <a:rPr lang="en-US" sz="1800" b="0" i="0" u="none" strike="noStrike" baseline="0" dirty="0">
                <a:latin typeface="Times New Roman" panose="02020603050405020304" pitchFamily="18" charset="0"/>
              </a:rPr>
              <a:t>ravelling wave of line segment oscillations from the progressive temporal phase lag across the array.  Click the movie to activate the wave motion.  </a:t>
            </a:r>
            <a:r>
              <a:rPr lang="en-US" sz="1800" b="1" i="0" u="none" strike="noStrike" baseline="0" dirty="0">
                <a:latin typeface="Times New Roman" panose="02020603050405020304" pitchFamily="18" charset="0"/>
              </a:rPr>
              <a:t>[</a:t>
            </a:r>
          </a:p>
        </p:txBody>
      </p:sp>
    </p:spTree>
    <p:extLst>
      <p:ext uri="{BB962C8B-B14F-4D97-AF65-F5344CB8AC3E}">
        <p14:creationId xmlns:p14="http://schemas.microsoft.com/office/powerpoint/2010/main" val="219405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non.mp4">
            <a:hlinkClick r:id="" action="ppaction://media"/>
            <a:extLst>
              <a:ext uri="{FF2B5EF4-FFF2-40B4-BE49-F238E27FC236}">
                <a16:creationId xmlns:a16="http://schemas.microsoft.com/office/drawing/2014/main" id="{FE8A164C-5AD7-3F2B-6D23-B1EB1AFEF98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954213"/>
            <a:ext cx="12192000" cy="2949575"/>
          </a:xfrm>
          <a:prstGeom prst="rect">
            <a:avLst/>
          </a:prstGeom>
        </p:spPr>
      </p:pic>
      <p:sp>
        <p:nvSpPr>
          <p:cNvPr id="3" name="TextBox 2">
            <a:extLst>
              <a:ext uri="{FF2B5EF4-FFF2-40B4-BE49-F238E27FC236}">
                <a16:creationId xmlns:a16="http://schemas.microsoft.com/office/drawing/2014/main" id="{D42BB57E-8969-3AFB-082C-884EF1885155}"/>
              </a:ext>
            </a:extLst>
          </p:cNvPr>
          <p:cNvSpPr txBox="1"/>
          <p:nvPr/>
        </p:nvSpPr>
        <p:spPr>
          <a:xfrm>
            <a:off x="1380885" y="849639"/>
            <a:ext cx="9459311" cy="646331"/>
          </a:xfrm>
          <a:prstGeom prst="rect">
            <a:avLst/>
          </a:prstGeom>
          <a:noFill/>
        </p:spPr>
        <p:txBody>
          <a:bodyPr wrap="square">
            <a:spAutoFit/>
          </a:bodyPr>
          <a:lstStyle/>
          <a:p>
            <a:pPr marL="0" marR="0" algn="ctr">
              <a:spcBef>
                <a:spcPts val="0"/>
              </a:spcBef>
              <a:spcAft>
                <a:spcPts val="0"/>
              </a:spcAft>
            </a:pP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Segmented line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grating static</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ave control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43E1D7CD-02F4-1BC9-E75E-8CB81D77D767}"/>
              </a:ext>
            </a:extLst>
          </p:cNvPr>
          <p:cNvSpPr txBox="1"/>
          <p:nvPr/>
        </p:nvSpPr>
        <p:spPr>
          <a:xfrm>
            <a:off x="1941533" y="5337886"/>
            <a:ext cx="8392439" cy="646331"/>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Movie 4. Oscillatory wave motion of line segments with the same local oscillations as in Fig. 3, but all at the same temporal phase.  </a:t>
            </a:r>
            <a:r>
              <a:rPr lang="en-US"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C</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lick the movie to activate the wave motion.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63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3propC.mp4">
            <a:hlinkClick r:id="" action="ppaction://media"/>
            <a:extLst>
              <a:ext uri="{FF2B5EF4-FFF2-40B4-BE49-F238E27FC236}">
                <a16:creationId xmlns:a16="http://schemas.microsoft.com/office/drawing/2014/main" id="{462A1CF5-E10A-D33C-5E93-BDF5586CEF5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963738"/>
            <a:ext cx="12192000" cy="2930525"/>
          </a:xfrm>
          <a:prstGeom prst="rect">
            <a:avLst/>
          </a:prstGeom>
        </p:spPr>
      </p:pic>
      <p:sp>
        <p:nvSpPr>
          <p:cNvPr id="3" name="TextBox 2">
            <a:extLst>
              <a:ext uri="{FF2B5EF4-FFF2-40B4-BE49-F238E27FC236}">
                <a16:creationId xmlns:a16="http://schemas.microsoft.com/office/drawing/2014/main" id="{0F2291A7-EDB0-CEC8-9114-4DC8C18D642A}"/>
              </a:ext>
            </a:extLst>
          </p:cNvPr>
          <p:cNvSpPr txBox="1"/>
          <p:nvPr/>
        </p:nvSpPr>
        <p:spPr>
          <a:xfrm>
            <a:off x="1380885" y="849639"/>
            <a:ext cx="9459311" cy="646331"/>
          </a:xfrm>
          <a:prstGeom prst="rect">
            <a:avLst/>
          </a:prstGeom>
          <a:noFill/>
        </p:spPr>
        <p:txBody>
          <a:bodyPr wrap="square">
            <a:spAutoFit/>
          </a:bodyPr>
          <a:lstStyle/>
          <a:p>
            <a:pPr marL="0" marR="0" algn="ctr">
              <a:spcBef>
                <a:spcPts val="0"/>
              </a:spcBef>
              <a:spcAft>
                <a:spcPts val="0"/>
              </a:spcAft>
            </a:pP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Drift-balanced s</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egmented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raveling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ave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9BE1A12-AA59-766C-B366-3EC8814160A9}"/>
              </a:ext>
            </a:extLst>
          </p:cNvPr>
          <p:cNvSpPr txBox="1"/>
          <p:nvPr/>
        </p:nvSpPr>
        <p:spPr>
          <a:xfrm>
            <a:off x="411480" y="5006897"/>
            <a:ext cx="11338560" cy="1477328"/>
          </a:xfrm>
          <a:prstGeom prst="rect">
            <a:avLst/>
          </a:prstGeom>
          <a:noFill/>
        </p:spPr>
        <p:txBody>
          <a:bodyPr wrap="square">
            <a:spAutoFit/>
          </a:bodyPr>
          <a:lstStyle/>
          <a:p>
            <a:pPr marR="0" algn="just" rtl="0"/>
            <a:r>
              <a:rPr lang="en-US" sz="1800" b="0" i="0" u="none" strike="noStrike" baseline="0" dirty="0">
                <a:latin typeface="Times New Roman" panose="02020603050405020304" pitchFamily="18" charset="0"/>
              </a:rPr>
              <a:t>Movie </a:t>
            </a:r>
            <a:r>
              <a:rPr lang="en-US" dirty="0">
                <a:latin typeface="Times New Roman" panose="02020603050405020304" pitchFamily="18" charset="0"/>
              </a:rPr>
              <a:t>3. T</a:t>
            </a:r>
            <a:r>
              <a:rPr lang="en-US" sz="1800" b="0" i="0" u="none" strike="noStrike" baseline="0" dirty="0">
                <a:latin typeface="Times New Roman" panose="02020603050405020304" pitchFamily="18" charset="0"/>
              </a:rPr>
              <a:t>ravelling wave of drift-balanced line segment oscillations from the progressive temporal phase lag across the array.  Click the movie to activate the wave motion.  The local motion is drift-balanced because the background </a:t>
            </a:r>
            <a:r>
              <a:rPr lang="en-US" dirty="0">
                <a:latin typeface="Times New Roman" panose="02020603050405020304" pitchFamily="18" charset="0"/>
              </a:rPr>
              <a:t>consists of equally-space black and white bars, and the moving targets are black-white doublets of twice the width of the bars, thus forming 100% contrast against a net 50% gray background. The density changes forming the wave thus have no average luminance difference from the background.</a:t>
            </a:r>
            <a:endParaRPr lang="en-US" sz="1800" b="1"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2052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3nonC.mp4">
            <a:hlinkClick r:id="" action="ppaction://media"/>
            <a:extLst>
              <a:ext uri="{FF2B5EF4-FFF2-40B4-BE49-F238E27FC236}">
                <a16:creationId xmlns:a16="http://schemas.microsoft.com/office/drawing/2014/main" id="{5711D0B7-997E-E90F-F3D7-3625D451781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963738"/>
            <a:ext cx="12192000" cy="2930525"/>
          </a:xfrm>
          <a:prstGeom prst="rect">
            <a:avLst/>
          </a:prstGeom>
        </p:spPr>
      </p:pic>
      <p:sp>
        <p:nvSpPr>
          <p:cNvPr id="3" name="TextBox 2">
            <a:extLst>
              <a:ext uri="{FF2B5EF4-FFF2-40B4-BE49-F238E27FC236}">
                <a16:creationId xmlns:a16="http://schemas.microsoft.com/office/drawing/2014/main" id="{9ABD4A0B-CE0E-21A5-0A3B-7BFB113D03C5}"/>
              </a:ext>
            </a:extLst>
          </p:cNvPr>
          <p:cNvSpPr txBox="1"/>
          <p:nvPr/>
        </p:nvSpPr>
        <p:spPr>
          <a:xfrm>
            <a:off x="1380885" y="849639"/>
            <a:ext cx="9459311" cy="646331"/>
          </a:xfrm>
          <a:prstGeom prst="rect">
            <a:avLst/>
          </a:prstGeom>
          <a:noFill/>
        </p:spPr>
        <p:txBody>
          <a:bodyPr wrap="square">
            <a:spAutoFit/>
          </a:bodyPr>
          <a:lstStyle/>
          <a:p>
            <a:pPr marL="0" marR="0" algn="ctr">
              <a:spcBef>
                <a:spcPts val="0"/>
              </a:spcBef>
              <a:spcAft>
                <a:spcPts val="0"/>
              </a:spcAft>
            </a:pP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Drift-balanced segmented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static</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a:t>
            </a:r>
            <a:r>
              <a:rPr lang="en-US" sz="36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ave control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7837B76A-B443-8639-69CB-54096521EE8D}"/>
              </a:ext>
            </a:extLst>
          </p:cNvPr>
          <p:cNvSpPr txBox="1"/>
          <p:nvPr/>
        </p:nvSpPr>
        <p:spPr>
          <a:xfrm>
            <a:off x="1941533" y="5337886"/>
            <a:ext cx="8392439" cy="923330"/>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Movie 6. Oscillatory wave motion of </a:t>
            </a:r>
            <a:r>
              <a:rPr lang="en-US" sz="1800" b="0" i="0" u="none" strike="noStrike" baseline="0" dirty="0">
                <a:latin typeface="Times New Roman" panose="02020603050405020304" pitchFamily="18" charset="0"/>
              </a:rPr>
              <a:t>drift-balanced </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line segments with the same local oscillations as in Fig. 5, but all at the same temporal phase.  </a:t>
            </a:r>
            <a:r>
              <a:rPr lang="en-US"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C</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lick the movie to activate the wave motion.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83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27104</TotalTime>
  <Words>346</Words>
  <Application>Microsoft Macintosh PowerPoint</Application>
  <PresentationFormat>Widescreen</PresentationFormat>
  <Paragraphs>16</Paragraphs>
  <Slides>7</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Microsoft Office User</cp:lastModifiedBy>
  <cp:revision>6</cp:revision>
  <dcterms:created xsi:type="dcterms:W3CDTF">2024-12-28T06:15:25Z</dcterms:created>
  <dcterms:modified xsi:type="dcterms:W3CDTF">2025-01-16T01:59:26Z</dcterms:modified>
  <cp:category/>
</cp:coreProperties>
</file>