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1" r:id="rId11"/>
    <p:sldId id="27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n Broekaert" initials="JB [7]" lastIdx="1" clrIdx="6">
    <p:extLst/>
  </p:cmAuthor>
  <p:cmAuthor id="1" name="Jan Broekaert" initials="JB" lastIdx="1" clrIdx="0">
    <p:extLst/>
  </p:cmAuthor>
  <p:cmAuthor id="8" name="Jan Broekaert" initials="JB [8]" lastIdx="1" clrIdx="7">
    <p:extLst/>
  </p:cmAuthor>
  <p:cmAuthor id="2" name="Jan Broekaert" initials="JB [2]" lastIdx="1" clrIdx="1">
    <p:extLst/>
  </p:cmAuthor>
  <p:cmAuthor id="9" name="Jan Broekaert" initials="JB [9]" lastIdx="1" clrIdx="8">
    <p:extLst/>
  </p:cmAuthor>
  <p:cmAuthor id="3" name="Jan Broekaert" initials="JB [3]" lastIdx="1" clrIdx="2">
    <p:extLst/>
  </p:cmAuthor>
  <p:cmAuthor id="10" name="Jan Broekaert" initials="JB [10]" lastIdx="1" clrIdx="9">
    <p:extLst/>
  </p:cmAuthor>
  <p:cmAuthor id="4" name="Jan Broekaert" initials="JB [4]" lastIdx="1" clrIdx="3">
    <p:extLst/>
  </p:cmAuthor>
  <p:cmAuthor id="5" name="Jan Broekaert" initials="JB [5]" lastIdx="1" clrIdx="4">
    <p:extLst/>
  </p:cmAuthor>
  <p:cmAuthor id="6" name="Jan Broekaert" initials="JB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2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3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9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34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2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1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3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7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0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8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A40F-FDC9-49E8-BD01-E59960147BDC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58F21-6753-4F41-9F4E-6EB19A2E2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6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Quantum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Emmanuel Pothos, Jan Broekaert, Pawel Blasiak, Irina Basieva</a:t>
            </a:r>
          </a:p>
        </p:txBody>
      </p:sp>
    </p:spTree>
    <p:extLst>
      <p:ext uri="{BB962C8B-B14F-4D97-AF65-F5344CB8AC3E}">
        <p14:creationId xmlns:p14="http://schemas.microsoft.com/office/powerpoint/2010/main" val="425931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disjunction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1447800"/>
            <a:ext cx="7498080" cy="529356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Why participants behave the way they do? </a:t>
            </a:r>
          </a:p>
          <a:p>
            <a:endParaRPr lang="en-GB" dirty="0"/>
          </a:p>
          <a:p>
            <a:r>
              <a:rPr lang="en-GB" dirty="0"/>
              <a:t>There is a good reason to D, when they are told the opponent D’s.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 is a good reason to D when told the opponent C’s. </a:t>
            </a:r>
          </a:p>
          <a:p>
            <a:endParaRPr lang="en-GB" dirty="0"/>
          </a:p>
        </p:txBody>
      </p:sp>
      <p:pic>
        <p:nvPicPr>
          <p:cNvPr id="14338" name="Picture 2" descr="C:\Users\PSPOTHEM\Desktop\tom-and-jerry1-774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685" y="3540953"/>
            <a:ext cx="1800200" cy="1350150"/>
          </a:xfrm>
          <a:prstGeom prst="rect">
            <a:avLst/>
          </a:prstGeom>
          <a:noFill/>
        </p:spPr>
      </p:pic>
      <p:pic>
        <p:nvPicPr>
          <p:cNvPr id="14339" name="Picture 3" descr="C:\Users\PSPOTHEM\Desktop\eyes-dol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294" y="3311551"/>
            <a:ext cx="1281997" cy="172080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disjunction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the unknown case, it is as if these individually good reasons interfere with (cancel) each other. </a:t>
            </a:r>
          </a:p>
          <a:p>
            <a:endParaRPr lang="en-GB" dirty="0"/>
          </a:p>
          <a:p>
            <a:r>
              <a:rPr lang="en-GB" dirty="0"/>
              <a:t>Whether this explanation is appealing to you or not...</a:t>
            </a:r>
          </a:p>
          <a:p>
            <a:endParaRPr lang="en-GB" dirty="0"/>
          </a:p>
          <a:p>
            <a:r>
              <a:rPr lang="en-GB" dirty="0"/>
              <a:t>...the empirical result is inconsistent with (single probability space) classical probability theory. </a:t>
            </a:r>
          </a:p>
          <a:p>
            <a:endParaRPr lang="en-GB" dirty="0"/>
          </a:p>
          <a:p>
            <a:r>
              <a:rPr lang="en-GB" dirty="0"/>
              <a:t>Note, one can always write </a:t>
            </a:r>
            <a:r>
              <a:rPr lang="en-GB" i="1" dirty="0"/>
              <a:t>Prob</a:t>
            </a:r>
            <a:r>
              <a:rPr lang="en-GB" dirty="0"/>
              <a:t> (D, Unknown| some info) </a:t>
            </a:r>
            <a:r>
              <a:rPr lang="en-GB" dirty="0">
                <a:sym typeface="Symbol"/>
              </a:rPr>
              <a:t>=</a:t>
            </a:r>
            <a:r>
              <a:rPr lang="en-GB" dirty="0"/>
              <a:t> </a:t>
            </a:r>
            <a:r>
              <a:rPr lang="en-GB" i="1" dirty="0"/>
              <a:t>Prob</a:t>
            </a:r>
            <a:r>
              <a:rPr lang="en-GB" dirty="0"/>
              <a:t>(D&amp;D |other info) + </a:t>
            </a:r>
            <a:r>
              <a:rPr lang="en-GB" i="1" dirty="0"/>
              <a:t>Prob</a:t>
            </a:r>
            <a:r>
              <a:rPr lang="en-GB" dirty="0"/>
              <a:t>(D&amp;C |other info)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Note, several replications of the main finding with the original PD paradigm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11335"/>
              </p:ext>
            </p:extLst>
          </p:nvPr>
        </p:nvGraphicFramePr>
        <p:xfrm>
          <a:off x="562429" y="1913795"/>
          <a:ext cx="7783287" cy="4219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132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Study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Known to Defect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Known to Cooperate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Unknown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2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Shafir &amp; Tversky, 1992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97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63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2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Croson, 1999 (Avg. of first two experiments)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67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62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Li, Taplan, 2002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83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62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Busemeyer, Matthew, Wang, 2005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62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Average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84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35375" y="2923401"/>
            <a:ext cx="3433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200">
                <a:ea typeface="Times New Roman" pitchFamily="18" charset="0"/>
              </a:rPr>
              <a:t> </a:t>
            </a:r>
            <a:endParaRPr lang="en-US" altLang="en-US" sz="600"/>
          </a:p>
          <a:p>
            <a:pPr eaLnBrk="0" hangingPunct="0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10600" y="2061028"/>
            <a:ext cx="33419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And other tasks, e.g., </a:t>
            </a:r>
          </a:p>
          <a:p>
            <a:r>
              <a:rPr lang="en-GB" sz="2800" dirty="0"/>
              <a:t>a two-stage </a:t>
            </a:r>
          </a:p>
          <a:p>
            <a:r>
              <a:rPr lang="en-GB" sz="2800" dirty="0"/>
              <a:t>gambling task. </a:t>
            </a:r>
          </a:p>
        </p:txBody>
      </p:sp>
    </p:spTree>
    <p:extLst>
      <p:ext uri="{BB962C8B-B14F-4D97-AF65-F5344CB8AC3E}">
        <p14:creationId xmlns:p14="http://schemas.microsoft.com/office/powerpoint/2010/main" val="17138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981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Start with a state such that 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 is the mental state corresponding to knowing that the opponent 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knowing that the opponent C.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GB" dirty="0"/>
                  <a:t> indicates a direct sum (imagine a concatenation of vectors). So,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is specified in this Hilbert space,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. This notation indicates that (so far) all the dynamical processes in one subspace are independent of those in the other. </a:t>
                </a:r>
              </a:p>
              <a:p>
                <a:endParaRPr lang="en-GB" dirty="0"/>
              </a:p>
              <a:p>
                <a:r>
                  <a:rPr lang="en-GB" dirty="0"/>
                  <a:t>Postulate measurement operators/ projectors corresponding to whether the participant chooses to D or not,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endParaRPr lang="en-GB" dirty="0"/>
              </a:p>
              <a:p>
                <a:r>
                  <a:rPr lang="en-GB" dirty="0"/>
                  <a:t>(We need one projector for the participant to D, corresponding to the two different kinds of knowledge that he/she can have.)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9818"/>
              </a:xfrm>
              <a:blipFill>
                <a:blip r:embed="rId2"/>
                <a:stretch>
                  <a:fillRect l="-928" t="-3153" b="-2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4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Given what we have,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𝑢𝑛𝑘𝑛𝑜𝑤𝑛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𝑐𝑎𝑠𝑒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&amp;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(where the first conjunct corresponds to the participant and the second to knowledge of the opponent)</a:t>
                </a:r>
              </a:p>
              <a:p>
                <a:endParaRPr lang="en-GB" dirty="0"/>
              </a:p>
              <a:p>
                <a:r>
                  <a:rPr lang="en-GB" dirty="0"/>
                  <a:t>This reproduces the law of total probability.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41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To get the model to violate the law of total probability, we postulated a ‘thought process’, that is, a process of evolving the initial state vector in time. </a:t>
                </a:r>
              </a:p>
              <a:p>
                <a:endParaRPr lang="en-GB" dirty="0"/>
              </a:p>
              <a:p>
                <a:r>
                  <a:rPr lang="en-GB" dirty="0"/>
                  <a:t>Time evolution in Quantum theory is governed by Schrödinger's equation: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〉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〉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GB" dirty="0"/>
                  <a:t>, where we can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GB" dirty="0"/>
                  <a:t>=1 (or assume it’s some other scaling constant) and </a:t>
                </a:r>
                <a:r>
                  <a:rPr lang="en-GB" i="1" dirty="0"/>
                  <a:t>H</a:t>
                </a:r>
                <a:r>
                  <a:rPr lang="en-GB" dirty="0"/>
                  <a:t> is the so-called Hamiltonian of the system.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is a Unitary operator;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GB" dirty="0"/>
                  <a:t>. Note,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 r="-15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9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We can have different forms of time evolution operator. </a:t>
                </a:r>
              </a:p>
              <a:p>
                <a:endParaRPr lang="en-GB" dirty="0"/>
              </a:p>
              <a:p>
                <a:r>
                  <a:rPr lang="en-GB" dirty="0"/>
                  <a:t>The simplest possible form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. Such a unitary operator assumes a Hamiltonian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(note, the H’s here refer to Hamiltonians). </a:t>
                </a:r>
              </a:p>
              <a:p>
                <a:endParaRPr lang="en-GB" dirty="0"/>
              </a:p>
              <a:p>
                <a:r>
                  <a:rPr lang="en-GB" dirty="0"/>
                  <a:t>Note,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GB" dirty="0">
                    <a:effectLst/>
                  </a:rPr>
                  <a:t> (can be shown by remembering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effectLst/>
                  </a:rPr>
                  <a:t> and using the Taylor expansion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GB" dirty="0">
                    <a:effectLst/>
                  </a:rPr>
                  <a:t>)</a:t>
                </a:r>
              </a:p>
              <a:p>
                <a:endParaRPr lang="en-GB" dirty="0"/>
              </a:p>
              <a:p>
                <a:r>
                  <a:rPr lang="en-GB" dirty="0">
                    <a:effectLst/>
                  </a:rPr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effectLst/>
                </a:endParaRPr>
              </a:p>
              <a:p>
                <a:endParaRPr lang="en-GB" dirty="0">
                  <a:effectLst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1937" r="-1333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6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What we end up with, with this simple Hamiltonian is: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𝑢𝑛𝑘𝑤𝑜𝑤𝑛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𝑐𝑎𝑠𝑒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>
                            <a:effectLst/>
                          </a:rPr>
                          <m:t>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&amp;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Note,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acts just on the Hilbert space for known D, and analogously for the measurement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With this simple Hamiltonian, we still have that the time-evolved state produces probabilities consistent with the law of total probability. </a:t>
                </a:r>
              </a:p>
              <a:p>
                <a:endParaRPr lang="en-GB" dirty="0"/>
              </a:p>
              <a:p>
                <a:r>
                  <a:rPr lang="en-GB" dirty="0"/>
                  <a:t>So far, the picture is classical. 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3027" r="-1507" b="-2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0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926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But, we can postulate a Hamiltonian that has a more complex form:</a:t>
                </a:r>
              </a:p>
              <a:p>
                <a:endParaRPr lang="en-GB" dirty="0"/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𝑀𝑖𝑥𝑒𝑟</m:t>
                        </m:r>
                      </m:sub>
                    </m:sSub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  <a:p>
                <a:r>
                  <a:rPr lang="en-GB" dirty="0"/>
                  <a:t>Recall, we are interested in binary choices (whether the participant chooses to D or C and whether the opponent’s knowledge is D or C). </a:t>
                </a:r>
              </a:p>
              <a:p>
                <a:endParaRPr lang="en-GB" dirty="0"/>
              </a:p>
              <a:p>
                <a:r>
                  <a:rPr lang="en-GB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is specified in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space (complex 2 dim vector spaces or more accurately Hilbert 2 dim spaces). </a:t>
                </a:r>
              </a:p>
              <a:p>
                <a:endParaRPr lang="en-GB" dirty="0"/>
              </a:p>
              <a:p>
                <a:r>
                  <a:rPr lang="en-GB" dirty="0"/>
                  <a:t>When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𝑀𝑖𝑥𝑒𝑟</m:t>
                        </m:r>
                      </m:sub>
                    </m:sSub>
                  </m:oMath>
                </a14:m>
                <a:r>
                  <a:rPr lang="en-GB" dirty="0"/>
                  <a:t> we imply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𝑀𝑖𝑥𝑒𝑟</m:t>
                        </m:r>
                      </m:sub>
                    </m:sSub>
                  </m:oMath>
                </a14:m>
                <a:r>
                  <a:rPr lang="en-GB" dirty="0"/>
                  <a:t> is 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9266"/>
              </a:xfrm>
              <a:blipFill>
                <a:blip r:embed="rId2"/>
                <a:stretch>
                  <a:fillRect l="-928" t="-3109" r="-1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61113" y="2326341"/>
            <a:ext cx="572172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Jerome’s pioneering early contribution.</a:t>
            </a:r>
          </a:p>
          <a:p>
            <a:r>
              <a:rPr lang="en-GB" dirty="0"/>
              <a:t>We have a structure that allows for consistency with the law of total probability and violations. </a:t>
            </a:r>
          </a:p>
        </p:txBody>
      </p:sp>
    </p:spTree>
    <p:extLst>
      <p:ext uri="{BB962C8B-B14F-4D97-AF65-F5344CB8AC3E}">
        <p14:creationId xmlns:p14="http://schemas.microsoft.com/office/powerpoint/2010/main" val="25486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The mixing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𝑀𝑖𝑥𝑒𝑟</m:t>
                        </m:r>
                      </m:sub>
                    </m:sSub>
                  </m:oMath>
                </a14:m>
                <a:r>
                  <a:rPr lang="en-GB" dirty="0"/>
                  <a:t> ‘transfers amplitude’ from the space corresponding to knowledge of D to the space corresponding to knowledge of C. </a:t>
                </a:r>
              </a:p>
              <a:p>
                <a:endParaRPr lang="en-GB" dirty="0"/>
              </a:p>
              <a:p>
                <a:r>
                  <a:rPr lang="en-GB" dirty="0"/>
                  <a:t>Now,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𝑀𝑖𝑥𝑒𝑟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effectLst/>
                </a:endParaRPr>
              </a:p>
              <a:p>
                <a:endParaRPr lang="en-GB" dirty="0"/>
              </a:p>
              <a:p>
                <a:r>
                  <a:rPr lang="en-GB" dirty="0">
                    <a:effectLst/>
                  </a:rPr>
                  <a:t>More generally,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𝑀𝑖𝑥𝑒𝑟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𝑠𝑜𝑚𝑒𝑡h𝑖𝑛𝑔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𝑠𝑜𝑚𝑒𝑡h𝑖𝑛𝑔</m:t>
                        </m:r>
                      </m:sup>
                    </m:sSup>
                  </m:oMath>
                </a14:m>
                <a:endParaRPr lang="en-GB" dirty="0">
                  <a:effectLst/>
                </a:endParaRPr>
              </a:p>
              <a:p>
                <a:endParaRPr lang="en-GB" dirty="0"/>
              </a:p>
              <a:p>
                <a:r>
                  <a:rPr lang="en-GB" dirty="0">
                    <a:effectLst/>
                  </a:rPr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𝐼𝑛𝑡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i="1" dirty="0" err="1"/>
                  <a:t>Int</a:t>
                </a:r>
                <a:r>
                  <a:rPr lang="en-GB" dirty="0"/>
                  <a:t> denotes interference terms which can be negative or positive and can lead to violations of the law of total probability. </a:t>
                </a:r>
              </a:p>
              <a:p>
                <a:endParaRPr lang="en-GB" dirty="0">
                  <a:effectLst/>
                </a:endParaRPr>
              </a:p>
              <a:p>
                <a:pPr marL="0" indent="0">
                  <a:buNone/>
                </a:pPr>
                <a:endParaRPr lang="en-GB" dirty="0">
                  <a:effectLst/>
                </a:endParaRPr>
              </a:p>
              <a:p>
                <a:pPr marL="0" indent="0">
                  <a:buNone/>
                </a:pPr>
                <a:endParaRPr lang="en-GB" dirty="0">
                  <a:effectLst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3027" r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1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We are interested in the way a state vector evolves in time (or analogous). </a:t>
            </a:r>
          </a:p>
          <a:p>
            <a:endParaRPr lang="en-GB" dirty="0"/>
          </a:p>
          <a:p>
            <a:r>
              <a:rPr lang="en-GB" dirty="0"/>
              <a:t>If the state vector changes with time, so do probabilities for any corresponding observables. </a:t>
            </a:r>
          </a:p>
          <a:p>
            <a:endParaRPr lang="en-GB" dirty="0"/>
          </a:p>
          <a:p>
            <a:r>
              <a:rPr lang="en-GB" dirty="0"/>
              <a:t>In Psychology, there are two reasons for being interested in this (as opposed to standard formalisms): </a:t>
            </a:r>
          </a:p>
          <a:p>
            <a:endParaRPr lang="en-GB" dirty="0"/>
          </a:p>
          <a:p>
            <a:r>
              <a:rPr lang="en-GB" dirty="0"/>
              <a:t>First, even if an initial state obeys the law of total probability, a time-evolved one may not. </a:t>
            </a:r>
          </a:p>
          <a:p>
            <a:endParaRPr lang="en-GB" dirty="0"/>
          </a:p>
          <a:p>
            <a:r>
              <a:rPr lang="en-GB" dirty="0"/>
              <a:t>Second, Quantum dynamics typically display oscillatory behaviour (this is not the case though for so-called open system dynamics!). </a:t>
            </a:r>
          </a:p>
        </p:txBody>
      </p:sp>
    </p:spTree>
    <p:extLst>
      <p:ext uri="{BB962C8B-B14F-4D97-AF65-F5344CB8AC3E}">
        <p14:creationId xmlns:p14="http://schemas.microsoft.com/office/powerpoint/2010/main" val="3166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117"/>
          </a:xfrm>
        </p:spPr>
        <p:txBody>
          <a:bodyPr/>
          <a:lstStyle/>
          <a:p>
            <a:r>
              <a:rPr lang="en-GB" dirty="0"/>
              <a:t>Psychological notes (the focus here is on the math!)</a:t>
            </a:r>
          </a:p>
          <a:p>
            <a:endParaRPr lang="en-GB" dirty="0"/>
          </a:p>
          <a:p>
            <a:r>
              <a:rPr lang="en-GB" dirty="0"/>
              <a:t>P&amp;B (2009) argued that the ‘separable’ part of the dynamics consists of a utility process: the higher the payoff for D, the greater the change of the state vector towards D. </a:t>
            </a:r>
          </a:p>
          <a:p>
            <a:endParaRPr lang="en-GB" dirty="0"/>
          </a:p>
          <a:p>
            <a:r>
              <a:rPr lang="en-GB" dirty="0"/>
              <a:t>The ‘mixing’ part relates to a process of cognitive dissonance: a participant would tend to align his/her action with belief for the opponent’s action.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0464" y="5862918"/>
            <a:ext cx="535865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psychological assumptions are straightforward, the</a:t>
            </a:r>
          </a:p>
          <a:p>
            <a:r>
              <a:rPr lang="en-GB" dirty="0"/>
              <a:t>implication that this leads to a violation of the law of total probability is not.</a:t>
            </a:r>
          </a:p>
        </p:txBody>
      </p:sp>
    </p:spTree>
    <p:extLst>
      <p:ext uri="{BB962C8B-B14F-4D97-AF65-F5344CB8AC3E}">
        <p14:creationId xmlns:p14="http://schemas.microsoft.com/office/powerpoint/2010/main" val="5605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29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Busemeyer et al. (2006) also provided a matched non-Quantum model, based on the Kolmogorov forward equation. </a:t>
                </a:r>
              </a:p>
              <a:p>
                <a:endParaRPr lang="en-GB" dirty="0"/>
              </a:p>
              <a:p>
                <a:r>
                  <a:rPr lang="en-GB" dirty="0"/>
                  <a:t>Such a model can be matched in all respects to the Quantum model (including having ‘utility’ and ‘cognitive dissonance’ parts. </a:t>
                </a:r>
              </a:p>
              <a:p>
                <a:endParaRPr lang="en-GB" dirty="0"/>
              </a:p>
              <a:p>
                <a:r>
                  <a:rPr lang="en-GB" dirty="0"/>
                  <a:t>But, interference terms cannot arise in the classical model: it is always constrained by the law of total probability. </a:t>
                </a:r>
              </a:p>
              <a:p>
                <a:endParaRPr lang="en-GB" dirty="0"/>
              </a:p>
              <a:p>
                <a:r>
                  <a:rPr lang="en-GB" dirty="0"/>
                  <a:t>Also, the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𝑀𝑖𝑥𝑒𝑟</m:t>
                        </m:r>
                      </m:sub>
                    </m:sSub>
                  </m:oMath>
                </a14:m>
                <a:r>
                  <a:rPr lang="en-GB" dirty="0"/>
                  <a:t> has been employed in other work (e.g., Trueblood &amp; Busemeyer, 2011). </a:t>
                </a:r>
              </a:p>
              <a:p>
                <a:endParaRPr lang="en-GB" dirty="0"/>
              </a:p>
              <a:p>
                <a:r>
                  <a:rPr lang="en-GB" u="sng" dirty="0"/>
                  <a:t>Why? The transition from a structure consistent with the law of total probability to one that can violate it is appealing for Quantum cognition modellers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2967"/>
              </a:xfrm>
              <a:blipFill>
                <a:blip r:embed="rId2"/>
                <a:stretch>
                  <a:fillRect l="-812" t="-2886" r="-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5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Quantum model (Pothos &amp; Busemeyer,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3699076" cy="4876117"/>
          </a:xfrm>
        </p:spPr>
        <p:txBody>
          <a:bodyPr/>
          <a:lstStyle/>
          <a:p>
            <a:r>
              <a:rPr lang="en-GB" dirty="0"/>
              <a:t>Finally, the P&amp;B (2009) model had two parameters. </a:t>
            </a:r>
          </a:p>
          <a:p>
            <a:endParaRPr lang="en-GB" dirty="0"/>
          </a:p>
          <a:p>
            <a:r>
              <a:rPr lang="en-GB" dirty="0"/>
              <a:t>It mostly shows a disjunction effect. </a:t>
            </a:r>
          </a:p>
          <a:p>
            <a:endParaRPr lang="en-GB" dirty="0"/>
          </a:p>
          <a:p>
            <a:r>
              <a:rPr lang="en-GB" dirty="0"/>
              <a:t>The graph is at different times</a:t>
            </a:r>
            <a:r>
              <a:rPr lang="en-GB" dirty="0">
                <a:sym typeface="Wingdings" panose="05000000000000000000" pitchFamily="2" charset="2"/>
              </a:rPr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68" y="1112555"/>
            <a:ext cx="4895046" cy="49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a Hamiltonian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Hamiltonian is the entity which contains all the information about the dynamical properties of the system. </a:t>
            </a:r>
          </a:p>
          <a:p>
            <a:endParaRPr lang="en-GB" dirty="0"/>
          </a:p>
          <a:p>
            <a:r>
              <a:rPr lang="en-GB" dirty="0"/>
              <a:t>In models of this kind, all the ‘psychology’ is in how the Hamiltonian is constructed. </a:t>
            </a:r>
          </a:p>
          <a:p>
            <a:endParaRPr lang="en-GB" dirty="0"/>
          </a:p>
          <a:p>
            <a:r>
              <a:rPr lang="en-GB" dirty="0"/>
              <a:t>Given the Hamiltonian, the model would be expected to reproduce the observed behaviour, with minimum additional considerations. </a:t>
            </a:r>
          </a:p>
          <a:p>
            <a:endParaRPr lang="en-GB" dirty="0"/>
          </a:p>
          <a:p>
            <a:r>
              <a:rPr lang="en-GB" dirty="0"/>
              <a:t>So, how can we construct the Hamiltonian? </a:t>
            </a:r>
          </a:p>
        </p:txBody>
      </p:sp>
    </p:spTree>
    <p:extLst>
      <p:ext uri="{BB962C8B-B14F-4D97-AF65-F5344CB8AC3E}">
        <p14:creationId xmlns:p14="http://schemas.microsoft.com/office/powerpoint/2010/main" val="40312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the Hamiltonian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‘basis’ for a 2x2 Hamiltonian is the identity matrix plus the three Pauli matrices.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5057" y="2972593"/>
            <a:ext cx="2876554" cy="26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the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Each of these Pauli matrices can be thought of as a rotation – more on this shortly. </a:t>
                </a:r>
              </a:p>
              <a:p>
                <a:endParaRPr lang="en-GB" dirty="0"/>
              </a:p>
              <a:p>
                <a:r>
                  <a:rPr lang="en-GB" dirty="0"/>
                  <a:t>In fact, for all simple choices of a Hamiltonian, we can derive analytical expressions for some relevant probabilities, using a simple identity: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𝑖𝐻𝑡</m:t>
                            </m:r>
                          </m:e>
                        </m:d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Note,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can be thought of as a scaling constant.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3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the Hamiltonian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Let’s see an example of an explicit construction of the expression for probabilities, for the Hamiltonian for the ‘utility’ part in P&amp;B (2009). </a:t>
                </a:r>
              </a:p>
              <a:p>
                <a:endParaRPr lang="en-GB" dirty="0"/>
              </a:p>
              <a:p>
                <a:r>
                  <a:rPr lang="en-GB" dirty="0"/>
                  <a:t>We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(we are interested in the corresponding probability). </a:t>
                </a:r>
              </a:p>
              <a:p>
                <a:endParaRPr lang="en-GB" dirty="0"/>
              </a:p>
              <a:p>
                <a:r>
                  <a:rPr lang="en-GB" dirty="0"/>
                  <a:t>Also,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(an uninformed initial state). </a:t>
                </a:r>
              </a:p>
              <a:p>
                <a:endParaRPr lang="en-GB" dirty="0"/>
              </a:p>
              <a:p>
                <a:r>
                  <a:rPr lang="en-GB" dirty="0"/>
                  <a:t>Finally (for utilities),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Probabilities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Let’s first try to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So, we have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Let’s also set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dirty="0"/>
                  <a:t> (just scaling)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52499" y="4950097"/>
            <a:ext cx="4470904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/>
              <a:t>Two components of Pauli </a:t>
            </a:r>
          </a:p>
          <a:p>
            <a:r>
              <a:rPr lang="en-GB" sz="3200" dirty="0"/>
              <a:t>matrices are used!! </a:t>
            </a:r>
          </a:p>
        </p:txBody>
      </p:sp>
    </p:spTree>
    <p:extLst>
      <p:ext uri="{BB962C8B-B14F-4D97-AF65-F5344CB8AC3E}">
        <p14:creationId xmlns:p14="http://schemas.microsoft.com/office/powerpoint/2010/main" val="32019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041188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𝑖𝐻𝑡</m:t>
                            </m:r>
                          </m:e>
                        </m:d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𝑖𝑠𝑖𝑛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𝑖𝐻𝑡</m:t>
                            </m:r>
                          </m:e>
                        </m:d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(The above is the Unitary operator.) </a:t>
                </a:r>
              </a:p>
              <a:p>
                <a:endParaRPr lang="en-GB" dirty="0"/>
              </a:p>
              <a:p>
                <a:r>
                  <a:rPr lang="en-GB" dirty="0"/>
                  <a:t>Compute then: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>
                  <a:effectLst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041188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3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Recalling we are interested in probabilities for an uninformed initial state: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𝑈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>
                  <a:effectLst/>
                </a:endParaRPr>
              </a:p>
              <a:p>
                <a:endParaRPr lang="en-GB" dirty="0"/>
              </a:p>
              <a:p>
                <a:r>
                  <a:rPr lang="en-GB" dirty="0"/>
                  <a:t>And the probabilities are: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√2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GB" dirty="0">
                  <a:effectLst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9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Motivating example: Shafir &amp; Tversky (1992)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Two players, two possible actions (Defect=D, Cooperate=C). </a:t>
            </a:r>
          </a:p>
          <a:p>
            <a:endParaRPr lang="en-GB" dirty="0"/>
          </a:p>
          <a:p>
            <a:r>
              <a:rPr lang="en-GB" dirty="0"/>
              <a:t>Different actions lead to a different </a:t>
            </a:r>
            <a:r>
              <a:rPr lang="en-GB" b="1" i="1" dirty="0"/>
              <a:t>payoff</a:t>
            </a:r>
            <a:r>
              <a:rPr lang="en-GB" dirty="0"/>
              <a:t>. 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2" descr="C:\Documents and Settings\Emmanuel Pothos\Desktop\alcatraz-prison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29132"/>
            <a:ext cx="5929322" cy="2428868"/>
          </a:xfrm>
          <a:prstGeom prst="rect">
            <a:avLst/>
          </a:prstGeom>
          <a:noFill/>
        </p:spPr>
      </p:pic>
      <p:pic>
        <p:nvPicPr>
          <p:cNvPr id="5" name="Picture 3" descr="C:\Documents and Settings\Emmanuel Pothos\Desktop\pr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3108" y="4429132"/>
            <a:ext cx="3404893" cy="2428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Probabilities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probabilities </a:t>
            </a:r>
            <a:r>
              <a:rPr lang="en-GB" u="sng" dirty="0"/>
              <a:t>oscillate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In fact this would be a general feature for all dynamical approaches such as the above. </a:t>
            </a:r>
          </a:p>
          <a:p>
            <a:endParaRPr lang="en-GB" dirty="0"/>
          </a:p>
          <a:p>
            <a:r>
              <a:rPr lang="en-GB" dirty="0"/>
              <a:t>One needs to consider open-system dynamics to move away from oscillations. </a:t>
            </a:r>
          </a:p>
          <a:p>
            <a:endParaRPr lang="en-GB" dirty="0"/>
          </a:p>
          <a:p>
            <a:r>
              <a:rPr lang="en-GB" dirty="0"/>
              <a:t>Given such oscillatory dynamics, some additional assumptions are (usually) needed to extract behavioural predictions.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5165" y="1203512"/>
            <a:ext cx="31398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Note, oscillations will be natural in some cases!!  </a:t>
            </a:r>
          </a:p>
        </p:txBody>
      </p:sp>
    </p:spTree>
    <p:extLst>
      <p:ext uri="{BB962C8B-B14F-4D97-AF65-F5344CB8AC3E}">
        <p14:creationId xmlns:p14="http://schemas.microsoft.com/office/powerpoint/2010/main" val="4085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Probabilities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Note that this Hamiltonian was built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endParaRPr lang="en-GB" dirty="0"/>
              </a:p>
              <a:p>
                <a:r>
                  <a:rPr lang="en-GB" dirty="0"/>
                  <a:t>What are the reasons motivating this choice? Could we have obtained similar results using an alternative formulation? </a:t>
                </a:r>
              </a:p>
              <a:p>
                <a:endParaRPr lang="en-GB" dirty="0"/>
              </a:p>
              <a:p>
                <a:r>
                  <a:rPr lang="en-GB" dirty="0"/>
                  <a:t>Regarding the behavioural problems we have encountered so far, the answer is somewhat unclear. </a:t>
                </a:r>
              </a:p>
              <a:p>
                <a:endParaRPr lang="en-GB" dirty="0"/>
              </a:p>
              <a:p>
                <a:r>
                  <a:rPr lang="en-GB" dirty="0"/>
                  <a:t>To appreciate the putative differences between alternative Hamiltonian formulations, we consider the Bloch sphere.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623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1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  the Bloch sphere, each Pauli matrix corresponds to rotation about an axis in a representational 3D space. </a:t>
                </a:r>
              </a:p>
              <a:p>
                <a:endParaRPr lang="en-GB" dirty="0"/>
              </a:p>
              <a:p>
                <a:r>
                  <a:rPr lang="en-GB" dirty="0"/>
                  <a:t>The normalized vector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 we saw earlier in writing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can be thought of as an axis of rotation for the state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</m:oMath>
                </a14:m>
                <a:r>
                  <a:rPr lang="en-GB" dirty="0"/>
                  <a:t>. </a:t>
                </a:r>
              </a:p>
              <a:p>
                <a:endParaRPr lang="en-GB" dirty="0"/>
              </a:p>
              <a:p>
                <a:r>
                  <a:rPr lang="en-GB" dirty="0"/>
                  <a:t>An appropriate projection is equivalent to particular probabilities.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7" y="0"/>
            <a:ext cx="4859720" cy="50449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468" y="5065906"/>
                <a:ext cx="4490545" cy="1619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Bloch sphere representation, illustration of the dynamical evolution (rotation) of a state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</m:oMath>
                </a14:m>
                <a:r>
                  <a:rPr lang="en-US" sz="2400" dirty="0"/>
                  <a:t>, around a rotation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8" y="5065906"/>
                <a:ext cx="4490545" cy="1619995"/>
              </a:xfrm>
              <a:prstGeom prst="rect">
                <a:avLst/>
              </a:prstGeom>
              <a:blipFill>
                <a:blip r:embed="rId3"/>
                <a:stretch>
                  <a:fillRect l="-2035" t="-3008" b="-7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71" y="101815"/>
            <a:ext cx="4836587" cy="48413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45925" y="5076416"/>
                <a:ext cx="5047592" cy="1446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Showing the length that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, in the Bloch sphere representation.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25" y="5076416"/>
                <a:ext cx="5047592" cy="1446806"/>
              </a:xfrm>
              <a:prstGeom prst="rect">
                <a:avLst/>
              </a:prstGeom>
              <a:blipFill>
                <a:blip r:embed="rId5"/>
                <a:stretch>
                  <a:fillRect l="-1812" t="-3376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4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8" y="115856"/>
            <a:ext cx="4923298" cy="47399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272" y="4903724"/>
                <a:ext cx="5427795" cy="1603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simple form of dynamics regarding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(projection along the z-axis),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oscillates between 0 and 1.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72" y="4903724"/>
                <a:ext cx="5427795" cy="1603452"/>
              </a:xfrm>
              <a:prstGeom prst="rect">
                <a:avLst/>
              </a:prstGeom>
              <a:blipFill>
                <a:blip r:embed="rId3"/>
                <a:stretch>
                  <a:fillRect l="-1684" t="-3042" b="-7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93" y="115855"/>
            <a:ext cx="4650826" cy="46617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00803" y="5088390"/>
                <a:ext cx="4650826" cy="123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Hamiltonian of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; rotation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/>
                  <a:t> in yz plane at angle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to z-axis.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3" y="5088390"/>
                <a:ext cx="4650826" cy="1234120"/>
              </a:xfrm>
              <a:prstGeom prst="rect">
                <a:avLst/>
              </a:prstGeom>
              <a:blipFill>
                <a:blip r:embed="rId5"/>
                <a:stretch>
                  <a:fillRect l="-1966" t="-3960" b="-10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88675" y="283779"/>
                <a:ext cx="3231931" cy="104374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greater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, the higher the minimum possible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675" y="283779"/>
                <a:ext cx="3231931" cy="1043747"/>
              </a:xfrm>
              <a:prstGeom prst="rect">
                <a:avLst/>
              </a:prstGeom>
              <a:blipFill>
                <a:blip r:embed="rId6"/>
                <a:stretch>
                  <a:fillRect l="-1887" t="-2924" r="-755" b="-9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8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9" y="245580"/>
            <a:ext cx="4730104" cy="457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53" y="220716"/>
            <a:ext cx="4902683" cy="46035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4497" y="5265682"/>
                <a:ext cx="4067504" cy="123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Hamiltonian of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; rotation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/>
                  <a:t> in yz plane at angle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to z-axis. 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97" y="5265682"/>
                <a:ext cx="4067504" cy="1234120"/>
              </a:xfrm>
              <a:prstGeom prst="rect">
                <a:avLst/>
              </a:prstGeom>
              <a:blipFill>
                <a:blip r:embed="rId4"/>
                <a:stretch>
                  <a:fillRect l="-2399" t="-3960" r="-1349" b="-10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88463" y="4896350"/>
                <a:ext cx="5854262" cy="197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Hamiltonian of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; rotation axis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400" dirty="0"/>
                  <a:t> at angle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to z-axis (i.e. it obtains from the other figure by rotation about z-axis). Note that the dependence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analogous as in the other figure. 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463" y="4896350"/>
                <a:ext cx="5854262" cy="1972784"/>
              </a:xfrm>
              <a:prstGeom prst="rect">
                <a:avLst/>
              </a:prstGeom>
              <a:blipFill>
                <a:blip r:embed="rId5"/>
                <a:stretch>
                  <a:fillRect l="-1561" t="-2160" r="-2497" b="-5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4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7" y="300070"/>
            <a:ext cx="4908431" cy="424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33" y="510441"/>
            <a:ext cx="4903864" cy="40300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540469"/>
                <a:ext cx="6400801" cy="136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oscillates between the maximum value equal to 1 and minimal value determined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/>
                  <a:t>.  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0469"/>
                <a:ext cx="6400801" cy="1362745"/>
              </a:xfrm>
              <a:prstGeom prst="rect">
                <a:avLst/>
              </a:prstGeom>
              <a:blipFill>
                <a:blip r:embed="rId4"/>
                <a:stretch>
                  <a:fillRect l="-1429" t="-3587" b="-3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05297" y="4806342"/>
                <a:ext cx="527977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The main factor is the angle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r>
                  <a:rPr lang="en-GB" sz="2400" dirty="0"/>
                  <a:t>between the rotation axis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and the z-axis</a:t>
                </a:r>
              </a:p>
              <a:p>
                <a:r>
                  <a:rPr lang="en-GB" sz="2400" dirty="0"/>
                  <a:t>(because we are interested in probability</a:t>
                </a:r>
              </a:p>
              <a:p>
                <a:r>
                  <a:rPr lang="en-GB" sz="2400" dirty="0"/>
                  <a:t>for the z possibility).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297" y="4806342"/>
                <a:ext cx="5279779" cy="1569660"/>
              </a:xfrm>
              <a:prstGeom prst="rect">
                <a:avLst/>
              </a:prstGeom>
              <a:blipFill>
                <a:blip r:embed="rId5"/>
                <a:stretch>
                  <a:fillRect l="-1848" t="-3101" r="-462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7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Bloch sphere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Considering a modelling problem focussed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(projection along the z-axis).</a:t>
                </a:r>
              </a:p>
              <a:p>
                <a:endParaRPr lang="en-GB" dirty="0"/>
              </a:p>
              <a:p>
                <a:r>
                  <a:rPr lang="en-GB" dirty="0"/>
                  <a:t>If the modeller’s primary focus is </a:t>
                </a:r>
                <a:r>
                  <a:rPr lang="en-GB"/>
                  <a:t>amplitude along z </a:t>
                </a:r>
                <a:r>
                  <a:rPr lang="en-GB" dirty="0"/>
                  <a:t>(perhaps average or at a specific time) then there seems little motivation in including all three Pauli spin matrices. </a:t>
                </a:r>
              </a:p>
              <a:p>
                <a:endParaRPr lang="en-GB" dirty="0"/>
              </a:p>
              <a:p>
                <a:r>
                  <a:rPr lang="en-GB" dirty="0"/>
                  <a:t>However, introducing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/>
                  <a:t> on a Hamiltonian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/>
                  <a:t> can modify the max amplitude of oscillations and can also modify the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one can get.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" r="-1681" b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7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Bloch sphere – pure states vs. density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main way to represent the system in Quantum theory is not a pure state. </a:t>
            </a:r>
          </a:p>
          <a:p>
            <a:endParaRPr lang="en-GB" dirty="0"/>
          </a:p>
          <a:p>
            <a:r>
              <a:rPr lang="en-GB" dirty="0"/>
              <a:t>Rather it is a so-called mixed state. </a:t>
            </a:r>
          </a:p>
          <a:p>
            <a:endParaRPr lang="en-GB" dirty="0"/>
          </a:p>
          <a:p>
            <a:r>
              <a:rPr lang="en-GB" u="sng" dirty="0"/>
              <a:t>Pure state representation</a:t>
            </a:r>
            <a:r>
              <a:rPr lang="en-GB" dirty="0"/>
              <a:t> implies that we have the max information possible about a system. </a:t>
            </a:r>
          </a:p>
          <a:p>
            <a:endParaRPr lang="en-GB" dirty="0"/>
          </a:p>
          <a:p>
            <a:r>
              <a:rPr lang="en-GB" dirty="0"/>
              <a:t>Density state representation implies we have (classical) uncertainty about the particular pure state each system in an ensemble is in. </a:t>
            </a:r>
          </a:p>
        </p:txBody>
      </p:sp>
    </p:spTree>
    <p:extLst>
      <p:ext uri="{BB962C8B-B14F-4D97-AF65-F5344CB8AC3E}">
        <p14:creationId xmlns:p14="http://schemas.microsoft.com/office/powerpoint/2010/main" val="22322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Bloch sphere – pure states vs. density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For example, suppose that we have an ensemble (e.g., a group of participants). </a:t>
                </a:r>
              </a:p>
              <a:p>
                <a:endParaRPr lang="en-GB" dirty="0"/>
              </a:p>
              <a:p>
                <a:r>
                  <a:rPr lang="en-US" dirty="0"/>
                  <a:t>Suppose that the individuals in our sample could be assumed to be in one of two orthogonal states,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Then, the state of the system would be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sub>
                    </m:sSub>
                  </m:oMath>
                </a14:m>
                <a:r>
                  <a:rPr lang="en-US" dirty="0"/>
                  <a:t> indicates the projector along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ray)</a:t>
                </a:r>
              </a:p>
              <a:p>
                <a:endParaRPr lang="en-US" dirty="0"/>
              </a:p>
              <a:p>
                <a:r>
                  <a:rPr lang="en-US" dirty="0"/>
                  <a:t>The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analogous to a classical probability that any particular individual will be in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Shafir &amp; Tversky (1992)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239000" cy="4876800"/>
          </a:xfrm>
        </p:spPr>
        <p:txBody>
          <a:bodyPr>
            <a:normAutofit/>
          </a:bodyPr>
          <a:lstStyle/>
          <a:p>
            <a:r>
              <a:rPr lang="en-GB" dirty="0"/>
              <a:t>In their design, in some cases: </a:t>
            </a:r>
          </a:p>
          <a:p>
            <a:endParaRPr lang="en-GB" dirty="0"/>
          </a:p>
          <a:p>
            <a:r>
              <a:rPr lang="en-GB" dirty="0"/>
              <a:t>the participant was told that the other player would D</a:t>
            </a:r>
          </a:p>
          <a:p>
            <a:endParaRPr lang="en-GB" dirty="0"/>
          </a:p>
          <a:p>
            <a:r>
              <a:rPr lang="en-GB" dirty="0"/>
              <a:t>the participant was told that the other player would C</a:t>
            </a:r>
          </a:p>
          <a:p>
            <a:endParaRPr lang="en-GB" dirty="0"/>
          </a:p>
          <a:p>
            <a:r>
              <a:rPr lang="en-GB" dirty="0"/>
              <a:t>the participant was not given any information about the other player. </a:t>
            </a:r>
          </a:p>
        </p:txBody>
      </p:sp>
      <p:pic>
        <p:nvPicPr>
          <p:cNvPr id="13314" name="Picture 2" descr="C:\Users\PSPOTHEM\Desktop\fortune-teller-and-crystal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3350" y="5661248"/>
            <a:ext cx="1295400" cy="858838"/>
          </a:xfrm>
          <a:prstGeom prst="rect">
            <a:avLst/>
          </a:prstGeom>
          <a:noFill/>
        </p:spPr>
      </p:pic>
      <p:pic>
        <p:nvPicPr>
          <p:cNvPr id="13315" name="Picture 3" descr="C:\Users\PSPOTHEM\Desktop\devil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8030" y="2209801"/>
            <a:ext cx="1200721" cy="1200721"/>
          </a:xfrm>
          <a:prstGeom prst="rect">
            <a:avLst/>
          </a:prstGeom>
          <a:noFill/>
        </p:spPr>
      </p:pic>
      <p:pic>
        <p:nvPicPr>
          <p:cNvPr id="13316" name="Picture 4" descr="C:\Users\PSPOTHEM\Desktop\angel-comment-0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5837" y="4114800"/>
            <a:ext cx="1699220" cy="107605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Bloch sphere – pure states vs. density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Density states make sense...</a:t>
            </a:r>
          </a:p>
          <a:p>
            <a:endParaRPr lang="en-GB" dirty="0"/>
          </a:p>
          <a:p>
            <a:r>
              <a:rPr lang="en-GB" dirty="0"/>
              <a:t>...because they incorporate uncertainty about the range of pure states in our ensemble (=the range of different kinds of participants in the sample). </a:t>
            </a:r>
          </a:p>
          <a:p>
            <a:endParaRPr lang="en-GB" dirty="0"/>
          </a:p>
          <a:p>
            <a:r>
              <a:rPr lang="en-GB" dirty="0"/>
              <a:t>Note Quantum (von Neumann) entropy is 0 for a pure state, but non-zero for a density state. </a:t>
            </a:r>
          </a:p>
        </p:txBody>
      </p:sp>
    </p:spTree>
    <p:extLst>
      <p:ext uri="{BB962C8B-B14F-4D97-AF65-F5344CB8AC3E}">
        <p14:creationId xmlns:p14="http://schemas.microsoft.com/office/powerpoint/2010/main" val="28490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Bloch sphere – pure states vs. density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However, a big problem with density states (for a psychologist at least) is this: </a:t>
            </a:r>
          </a:p>
          <a:p>
            <a:endParaRPr lang="en-GB" dirty="0"/>
          </a:p>
          <a:p>
            <a:r>
              <a:rPr lang="en-GB" dirty="0"/>
              <a:t>Given a particular </a:t>
            </a:r>
            <a:r>
              <a:rPr lang="en-GB" u="sng" dirty="0"/>
              <a:t>density matrix</a:t>
            </a:r>
            <a:r>
              <a:rPr lang="en-GB" dirty="0"/>
              <a:t>, there is no unique decomposition into a mixture of pure states. </a:t>
            </a:r>
          </a:p>
          <a:p>
            <a:endParaRPr lang="en-GB" dirty="0"/>
          </a:p>
          <a:p>
            <a:r>
              <a:rPr lang="en-GB" dirty="0"/>
              <a:t>In other words, with a density matrix, you know there is uncertainty regarding the states in your ensemble. </a:t>
            </a:r>
          </a:p>
          <a:p>
            <a:endParaRPr lang="en-GB" dirty="0"/>
          </a:p>
          <a:p>
            <a:r>
              <a:rPr lang="en-GB" dirty="0"/>
              <a:t>But there is no unique way to express this uncertainty as a classical mixture of pure states. </a:t>
            </a:r>
          </a:p>
        </p:txBody>
      </p:sp>
    </p:spTree>
    <p:extLst>
      <p:ext uri="{BB962C8B-B14F-4D97-AF65-F5344CB8AC3E}">
        <p14:creationId xmlns:p14="http://schemas.microsoft.com/office/powerpoint/2010/main" val="42391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Bloch sphere – pure states vs. density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Pure states are on the surface of the Bloch sphere. </a:t>
            </a:r>
          </a:p>
          <a:p>
            <a:endParaRPr lang="en-GB" dirty="0"/>
          </a:p>
          <a:p>
            <a:r>
              <a:rPr lang="en-GB" dirty="0"/>
              <a:t>Density states are represented as vectors inside the Bloch sphere. </a:t>
            </a:r>
          </a:p>
          <a:p>
            <a:endParaRPr lang="en-GB" dirty="0"/>
          </a:p>
          <a:p>
            <a:r>
              <a:rPr lang="en-GB" dirty="0"/>
              <a:t>The maximally mixed (uncertain) state, </a:t>
            </a:r>
            <a:r>
              <a:rPr lang="en-GB" i="1" dirty="0"/>
              <a:t>I</a:t>
            </a:r>
            <a:r>
              <a:rPr lang="en-GB" dirty="0"/>
              <a:t>, is at the centre of the Bloch sphere (no oscillation). </a:t>
            </a:r>
          </a:p>
          <a:p>
            <a:endParaRPr lang="en-GB" dirty="0"/>
          </a:p>
          <a:p>
            <a:r>
              <a:rPr lang="en-GB" dirty="0"/>
              <a:t>So, with density states we get oscillations that have the same form as for corresponding pure states, </a:t>
            </a:r>
          </a:p>
          <a:p>
            <a:endParaRPr lang="en-GB" dirty="0"/>
          </a:p>
          <a:p>
            <a:r>
              <a:rPr lang="en-GB" dirty="0"/>
              <a:t>but these oscillations will be damped. </a:t>
            </a:r>
          </a:p>
        </p:txBody>
      </p:sp>
    </p:spTree>
    <p:extLst>
      <p:ext uri="{BB962C8B-B14F-4D97-AF65-F5344CB8AC3E}">
        <p14:creationId xmlns:p14="http://schemas.microsoft.com/office/powerpoint/2010/main" val="30546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Bloch sphere – pure states vs. density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simple guide for whether to use pure states or density states is this: </a:t>
            </a:r>
          </a:p>
          <a:p>
            <a:endParaRPr lang="en-GB" dirty="0"/>
          </a:p>
          <a:p>
            <a:r>
              <a:rPr lang="en-GB" dirty="0"/>
              <a:t>a) do we have reasons to suspect that the sample will be inhomogeneous? </a:t>
            </a:r>
          </a:p>
          <a:p>
            <a:endParaRPr lang="en-GB" dirty="0"/>
          </a:p>
          <a:p>
            <a:r>
              <a:rPr lang="en-GB" dirty="0"/>
              <a:t>(And that this inhomogeneity matters in our modelling!) </a:t>
            </a:r>
          </a:p>
          <a:p>
            <a:endParaRPr lang="en-GB" dirty="0"/>
          </a:p>
          <a:p>
            <a:r>
              <a:rPr lang="en-GB" dirty="0"/>
              <a:t>b) how many parameters do we think we need for representing the initial state? </a:t>
            </a:r>
          </a:p>
        </p:txBody>
      </p:sp>
    </p:spTree>
    <p:extLst>
      <p:ext uri="{BB962C8B-B14F-4D97-AF65-F5344CB8AC3E}">
        <p14:creationId xmlns:p14="http://schemas.microsoft.com/office/powerpoint/2010/main" val="42291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examples  -- Hamiltonians based on a single Pauli matrix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355" y="2088623"/>
            <a:ext cx="5971618" cy="3949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2443655"/>
                <a:ext cx="4988482" cy="1898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/>
                  <a:t>Probabilities always concern </a:t>
                </a:r>
                <a:endParaRPr lang="en-GB" sz="32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𝑃𝑟𝑜𝑏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/>
              </a:p>
              <a:p>
                <a:r>
                  <a:rPr lang="en-GB" sz="3200" dirty="0"/>
                  <a:t>Initial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43655"/>
                <a:ext cx="4988482" cy="1898405"/>
              </a:xfrm>
              <a:prstGeom prst="rect">
                <a:avLst/>
              </a:prstGeom>
              <a:blipFill>
                <a:blip r:embed="rId3"/>
                <a:stretch>
                  <a:fillRect l="-3056" t="-4180" r="-2078" b="-8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010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38" y="179739"/>
            <a:ext cx="4375872" cy="32256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43346" y="241541"/>
            <a:ext cx="4165524" cy="31480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014883" y="251166"/>
            <a:ext cx="4329518" cy="3154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5213" y="3941379"/>
                <a:ext cx="8094588" cy="2570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Outcome probability for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based on a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initial general mixed  state with weight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1/3</m:t>
                    </m:r>
                  </m:oMath>
                </a14:m>
                <a:r>
                  <a:rPr lang="en-US" dirty="0"/>
                  <a:t> for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to orthogonal mixed  state with weight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1/3</m:t>
                    </m:r>
                  </m:oMath>
                </a14:m>
                <a:r>
                  <a:rPr lang="en-US" dirty="0"/>
                  <a:t> for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2/3</m:t>
                    </m:r>
                  </m:oMath>
                </a14:m>
                <a:r>
                  <a:rPr lang="en-US" dirty="0"/>
                  <a:t> for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to pure state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in third row. </a:t>
                </a:r>
              </a:p>
              <a:p>
                <a:endParaRPr lang="en-US" dirty="0"/>
              </a:p>
              <a:p>
                <a:r>
                  <a:rPr lang="en-US" dirty="0"/>
                  <a:t>For all cases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to 1 in five steps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13" y="3941379"/>
                <a:ext cx="8094588" cy="2570319"/>
              </a:xfrm>
              <a:prstGeom prst="rect">
                <a:avLst/>
              </a:prstGeom>
              <a:blipFill>
                <a:blip r:embed="rId5"/>
                <a:stretch>
                  <a:fillRect l="-678" b="-3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1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2941" y="325450"/>
            <a:ext cx="4113734" cy="29064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6718" y="3812595"/>
            <a:ext cx="4113734" cy="276162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092322" y="481724"/>
            <a:ext cx="3885029" cy="27502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260452" y="4024627"/>
            <a:ext cx="3511944" cy="254959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7977351" y="640974"/>
            <a:ext cx="3929838" cy="25278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7930053" y="3945797"/>
            <a:ext cx="3945604" cy="26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issues we could have covered: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74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We saw how to construct the basic Hamiltonian in 2dim space. </a:t>
                </a:r>
              </a:p>
              <a:p>
                <a:endParaRPr lang="en-GB" dirty="0"/>
              </a:p>
              <a:p>
                <a:r>
                  <a:rPr lang="en-GB" dirty="0"/>
                  <a:t>And how the different choices can affect dynamics. </a:t>
                </a:r>
              </a:p>
              <a:p>
                <a:endParaRPr lang="en-GB" dirty="0"/>
              </a:p>
              <a:p>
                <a:r>
                  <a:rPr lang="en-GB" dirty="0"/>
                  <a:t>Next we would have to consider how to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𝑀𝑖𝑥𝑒𝑟</m:t>
                        </m:r>
                      </m:sub>
                    </m:sSub>
                    <m:r>
                      <a:rPr lang="en-GB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 4dim space.  </a:t>
                </a:r>
              </a:p>
              <a:p>
                <a:endParaRPr lang="en-GB" dirty="0"/>
              </a:p>
              <a:p>
                <a:r>
                  <a:rPr lang="en-GB" dirty="0"/>
                  <a:t> With certain simplifying assumptions, we can specify the general form of the mixer in such a way that the degree of mixing influence depends on a parameter and...</a:t>
                </a:r>
              </a:p>
              <a:p>
                <a:endParaRPr lang="en-GB" dirty="0"/>
              </a:p>
              <a:p>
                <a:r>
                  <a:rPr lang="en-GB" dirty="0"/>
                  <a:t>...the degree to which the dynamics in each of the two component situations (e.g., known win, known lose) match. (Broekaert et al., submitted).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7423"/>
              </a:xfrm>
              <a:blipFill>
                <a:blip r:embed="rId2"/>
                <a:stretch>
                  <a:fillRect l="-928" t="-3157"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5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system dynamics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basic idea is this: </a:t>
            </a:r>
          </a:p>
          <a:p>
            <a:endParaRPr lang="en-GB" dirty="0"/>
          </a:p>
          <a:p>
            <a:r>
              <a:rPr lang="en-GB" dirty="0"/>
              <a:t>A density matrix can always be expressed in diagonal form, relative to a particular basis. </a:t>
            </a:r>
          </a:p>
          <a:p>
            <a:endParaRPr lang="en-GB" dirty="0"/>
          </a:p>
          <a:p>
            <a:r>
              <a:rPr lang="en-GB" dirty="0"/>
              <a:t>When this happens, this means that our uncertainty regarding the system is purely classical: </a:t>
            </a:r>
          </a:p>
          <a:p>
            <a:endParaRPr lang="en-GB" dirty="0"/>
          </a:p>
          <a:p>
            <a:r>
              <a:rPr lang="en-GB" dirty="0"/>
              <a:t>We don’t know which eigenstate (=specific, classical answer) is the appropriate answer, but each quantum system in the ensemble is in a particular, specific state (relative to the question).  </a:t>
            </a:r>
          </a:p>
        </p:txBody>
      </p:sp>
    </p:spTree>
    <p:extLst>
      <p:ext uri="{BB962C8B-B14F-4D97-AF65-F5344CB8AC3E}">
        <p14:creationId xmlns:p14="http://schemas.microsoft.com/office/powerpoint/2010/main" val="2446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system dynamics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typical density matrix would have diagonal and off-diagonal terms. </a:t>
            </a:r>
          </a:p>
          <a:p>
            <a:endParaRPr lang="en-GB" dirty="0"/>
          </a:p>
          <a:p>
            <a:r>
              <a:rPr lang="en-GB" dirty="0"/>
              <a:t>These off-diagonal terms correspond to ‘quantum’ aspects of the system. </a:t>
            </a:r>
          </a:p>
          <a:p>
            <a:endParaRPr lang="en-GB" dirty="0"/>
          </a:p>
          <a:p>
            <a:r>
              <a:rPr lang="en-GB" dirty="0"/>
              <a:t>The role of the ‘open systems’ term in Schrodinger’s equation is basically to (gradually) attenuate all these </a:t>
            </a:r>
            <a:r>
              <a:rPr lang="en-GB"/>
              <a:t>off-diagonal terms.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1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1676400" y="1600200"/>
          <a:ext cx="582931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I</a:t>
                      </a:r>
                      <a:r>
                        <a:rPr lang="en-GB" baseline="0" dirty="0"/>
                        <a:t> Defect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I Cooperate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Other Player Defects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Other Player Cooperates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C:\Documents and Settings\Emmanuel Pothos\Desktop\g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50" y="1571613"/>
            <a:ext cx="2786050" cy="27146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34341" y="5214951"/>
            <a:ext cx="207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will you do?</a:t>
            </a:r>
          </a:p>
          <a:p>
            <a:endParaRPr lang="en-GB" dirty="0"/>
          </a:p>
          <a:p>
            <a:r>
              <a:rPr lang="en-GB" b="1" dirty="0"/>
              <a:t>You know the other player C.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81400" y="5105400"/>
            <a:ext cx="3810000" cy="1752600"/>
          </a:xfrm>
          <a:prstGeom prst="rect">
            <a:avLst/>
          </a:prstGeom>
          <a:noFill/>
          <a:ln w="698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00400" y="5181600"/>
            <a:ext cx="1447800" cy="762000"/>
          </a:xfrm>
          <a:prstGeom prst="ellipse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934201" y="228601"/>
            <a:ext cx="324806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Note: one-off game, so no room </a:t>
            </a:r>
          </a:p>
          <a:p>
            <a:r>
              <a:rPr lang="en-GB" dirty="0"/>
              <a:t>for long term strategies.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system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For example, suppose we are interested in projections along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/>
                  <a:t> eigenstates. </a:t>
                </a:r>
              </a:p>
              <a:p>
                <a:endParaRPr lang="en-GB" dirty="0"/>
              </a:p>
              <a:p>
                <a:r>
                  <a:rPr lang="en-GB" dirty="0"/>
                  <a:t>Then, </a:t>
                </a:r>
                <a:r>
                  <a:rPr lang="en-GB" u="sng" dirty="0"/>
                  <a:t>one choice </a:t>
                </a:r>
                <a:r>
                  <a:rPr lang="en-GB" dirty="0"/>
                  <a:t>for the so-called Lindblad dynamical equation is 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ℏ</m:t>
                    </m:r>
                    <m:acc>
                      <m:accPr>
                        <m:chr m:val="̇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𝜌</m:t>
                        </m:r>
                      </m:e>
                    </m:acc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𝜌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ℏ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𝜌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ffectLst/>
                </a:endParaRPr>
              </a:p>
              <a:p>
                <a:endParaRPr lang="en-GB" dirty="0"/>
              </a:p>
              <a:p>
                <a:r>
                  <a:rPr lang="en-GB" dirty="0">
                    <a:effectLst/>
                  </a:rPr>
                  <a:t>where one choice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⨁</m:t>
                        </m:r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dirty="0">
                  <a:effectLst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system dynamics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This means that the open-systems term is: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41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34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</a:rPr>
                                          <m:t>43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Note also that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dirty="0"/>
                  <a:t> parameter partly determines the strength of decoherence.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2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system dynamics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7" y="1923768"/>
            <a:ext cx="4604795" cy="282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21" y="1923767"/>
            <a:ext cx="4639519" cy="28218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237" y="5359078"/>
                <a:ext cx="76392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An example of different terms of a density matrix under decoherence. </a:t>
                </a:r>
              </a:p>
              <a:p>
                <a:r>
                  <a:rPr lang="en-US" dirty="0"/>
                  <a:t>Curves are numbered (0 1 2 3 4) corresponding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parameter (0, 0.5, 1, 1.5, 2)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7" y="5359078"/>
                <a:ext cx="7639271" cy="646331"/>
              </a:xfrm>
              <a:prstGeom prst="rect">
                <a:avLst/>
              </a:prstGeom>
              <a:blipFill>
                <a:blip r:embed="rId4"/>
                <a:stretch>
                  <a:fillRect l="-638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3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4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Quantum theory offers a rich choice of options for dynamical evolution, but all subject to the same broad constraints. </a:t>
            </a:r>
          </a:p>
          <a:p>
            <a:endParaRPr lang="en-GB" dirty="0"/>
          </a:p>
          <a:p>
            <a:r>
              <a:rPr lang="en-GB" dirty="0"/>
              <a:t>It seems that quantum dynamics would be best suited for situations that incorporate some choice reversal. </a:t>
            </a:r>
          </a:p>
          <a:p>
            <a:endParaRPr lang="en-GB" dirty="0"/>
          </a:p>
          <a:p>
            <a:r>
              <a:rPr lang="en-GB" dirty="0"/>
              <a:t>In traditional frameworks (such as DFT/ MDFT) choice reversals are often modelled in terms of attentional shifts to the available attributes. </a:t>
            </a:r>
          </a:p>
          <a:p>
            <a:endParaRPr lang="en-GB" dirty="0"/>
          </a:p>
          <a:p>
            <a:r>
              <a:rPr lang="en-GB" dirty="0"/>
              <a:t>By contrast, in a quantum framework ‘oscillation’ seems more intrinsic to the evolution process. (Certain situations where reversals seem natural, cf. eye tracking.)</a:t>
            </a:r>
          </a:p>
        </p:txBody>
      </p:sp>
    </p:spTree>
    <p:extLst>
      <p:ext uri="{BB962C8B-B14F-4D97-AF65-F5344CB8AC3E}">
        <p14:creationId xmlns:p14="http://schemas.microsoft.com/office/powerpoint/2010/main" val="13365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676400" y="1600200"/>
          <a:ext cx="582931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I</a:t>
                      </a:r>
                      <a:r>
                        <a:rPr lang="en-GB" baseline="0" dirty="0"/>
                        <a:t> Defect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I Cooperate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Other Player Defects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Other Player Cooperates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C:\Documents and Settings\Emmanuel Pothos\Desktop\g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50" y="1571613"/>
            <a:ext cx="2786050" cy="27146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34341" y="5214951"/>
            <a:ext cx="207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will you do?</a:t>
            </a:r>
          </a:p>
          <a:p>
            <a:endParaRPr lang="en-GB" dirty="0"/>
          </a:p>
          <a:p>
            <a:r>
              <a:rPr lang="en-GB" b="1" dirty="0"/>
              <a:t>You know the other player D.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81400" y="3352800"/>
            <a:ext cx="3810000" cy="1752600"/>
          </a:xfrm>
          <a:prstGeom prst="rect">
            <a:avLst/>
          </a:prstGeom>
          <a:noFill/>
          <a:ln w="698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00400" y="3505200"/>
            <a:ext cx="1447800" cy="762000"/>
          </a:xfrm>
          <a:prstGeom prst="ellipse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676400" y="1600200"/>
          <a:ext cx="582931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I</a:t>
                      </a:r>
                      <a:r>
                        <a:rPr lang="en-GB" baseline="0" dirty="0"/>
                        <a:t> Defect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I Cooperate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Other Player Defects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Other Player Cooperates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£20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C:\Documents and Settings\Emmanuel Pothos\Desktop\go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50" y="1571613"/>
            <a:ext cx="2786050" cy="27146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07425" y="4725144"/>
            <a:ext cx="20730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will you do?</a:t>
            </a:r>
          </a:p>
          <a:p>
            <a:endParaRPr lang="en-GB" dirty="0"/>
          </a:p>
          <a:p>
            <a:r>
              <a:rPr lang="en-GB" b="1" dirty="0"/>
              <a:t>You do not know the other player’s action. 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200400" y="5181600"/>
            <a:ext cx="1447800" cy="762000"/>
          </a:xfrm>
          <a:prstGeom prst="ellipse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200400" y="3505200"/>
            <a:ext cx="1447800" cy="762000"/>
          </a:xfrm>
          <a:prstGeom prst="ellipse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Prisoner’s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What’s the ‘rational’ strategy? </a:t>
            </a:r>
          </a:p>
          <a:p>
            <a:endParaRPr lang="en-GB" dirty="0"/>
          </a:p>
          <a:p>
            <a:r>
              <a:rPr lang="en-GB" dirty="0"/>
              <a:t>Since you will never see the other player ever again...</a:t>
            </a:r>
          </a:p>
          <a:p>
            <a:endParaRPr lang="en-GB" dirty="0"/>
          </a:p>
          <a:p>
            <a:r>
              <a:rPr lang="en-GB" dirty="0"/>
              <a:t>...and since you gain by Defecting no matter whether the other player Defects or Cooperates...</a:t>
            </a:r>
          </a:p>
          <a:p>
            <a:endParaRPr lang="en-GB" dirty="0"/>
          </a:p>
          <a:p>
            <a:r>
              <a:rPr lang="en-GB" dirty="0"/>
              <a:t>Really you should Defect! </a:t>
            </a:r>
          </a:p>
          <a:p>
            <a:endParaRPr lang="en-GB" dirty="0"/>
          </a:p>
          <a:p>
            <a:r>
              <a:rPr lang="en-GB" dirty="0"/>
              <a:t>Note: the strategy to Defect is a Nash equilibrium. </a:t>
            </a:r>
          </a:p>
        </p:txBody>
      </p:sp>
      <p:pic>
        <p:nvPicPr>
          <p:cNvPr id="4" name="Picture 2" descr="C:\Documents and Settings\Emmanuel Pothos\Desktop\john-n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801" y="4234544"/>
            <a:ext cx="1371469" cy="152138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Shafir &amp; Tversky (1992), the Disjunction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67608" y="1940768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Prob</a:t>
            </a:r>
            <a:r>
              <a:rPr lang="en-GB" dirty="0"/>
              <a:t> (Defect | Known Defect) = High  .97 </a:t>
            </a:r>
          </a:p>
          <a:p>
            <a:endParaRPr lang="en-GB" dirty="0"/>
          </a:p>
          <a:p>
            <a:r>
              <a:rPr lang="en-GB" i="1" dirty="0"/>
              <a:t>Prob</a:t>
            </a:r>
            <a:r>
              <a:rPr lang="en-GB" dirty="0"/>
              <a:t> (Defect | Known Coop.) = High  .84</a:t>
            </a:r>
          </a:p>
          <a:p>
            <a:endParaRPr lang="en-GB" dirty="0"/>
          </a:p>
          <a:p>
            <a:r>
              <a:rPr lang="en-GB" dirty="0"/>
              <a:t>But, </a:t>
            </a:r>
            <a:r>
              <a:rPr lang="en-GB" i="1" dirty="0"/>
              <a:t>Prob</a:t>
            </a:r>
            <a:r>
              <a:rPr lang="en-GB" dirty="0"/>
              <a:t> (Defect, Unknown) = Low   .63</a:t>
            </a:r>
          </a:p>
          <a:p>
            <a:endParaRPr lang="en-GB" dirty="0"/>
          </a:p>
          <a:p>
            <a:r>
              <a:rPr lang="en-GB" dirty="0"/>
              <a:t>A violation of the Law of  Total Probability</a:t>
            </a:r>
          </a:p>
          <a:p>
            <a:endParaRPr lang="en-GB" i="1" dirty="0"/>
          </a:p>
          <a:p>
            <a:r>
              <a:rPr lang="en-GB" i="1" dirty="0"/>
              <a:t>Prob</a:t>
            </a:r>
            <a:r>
              <a:rPr lang="en-GB" dirty="0"/>
              <a:t> (D, Unknown) </a:t>
            </a:r>
            <a:r>
              <a:rPr lang="en-GB" dirty="0">
                <a:sym typeface="Symbol"/>
              </a:rPr>
              <a:t></a:t>
            </a:r>
            <a:r>
              <a:rPr lang="en-GB" dirty="0"/>
              <a:t> </a:t>
            </a:r>
            <a:r>
              <a:rPr lang="en-GB" i="1" dirty="0"/>
              <a:t>Prob</a:t>
            </a:r>
            <a:r>
              <a:rPr lang="en-GB" dirty="0"/>
              <a:t>(D|D)</a:t>
            </a:r>
            <a:r>
              <a:rPr lang="en-GB" i="1" dirty="0"/>
              <a:t>Prob</a:t>
            </a:r>
            <a:r>
              <a:rPr lang="en-GB" dirty="0"/>
              <a:t>(D) + </a:t>
            </a:r>
            <a:r>
              <a:rPr lang="en-GB" i="1" dirty="0"/>
              <a:t>Prob</a:t>
            </a:r>
            <a:r>
              <a:rPr lang="en-GB" dirty="0"/>
              <a:t>(D I C)</a:t>
            </a:r>
            <a:r>
              <a:rPr lang="en-GB" i="1" dirty="0"/>
              <a:t>Prob</a:t>
            </a:r>
            <a:r>
              <a:rPr lang="en-GB" dirty="0"/>
              <a:t>(C) (conditionalizing variables correspond to opponent)</a:t>
            </a:r>
          </a:p>
          <a:p>
            <a:endParaRPr lang="en-GB" dirty="0"/>
          </a:p>
        </p:txBody>
      </p:sp>
      <p:pic>
        <p:nvPicPr>
          <p:cNvPr id="4" name="Picture 2" descr="C:\Users\PSPOTHEM\Desktop\p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8" y="188640"/>
            <a:ext cx="1386740" cy="15879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4968</Words>
  <Application>Microsoft Office PowerPoint</Application>
  <PresentationFormat>Widescreen</PresentationFormat>
  <Paragraphs>453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Quantum dynamics</vt:lpstr>
      <vt:lpstr>Motivation </vt:lpstr>
      <vt:lpstr>Motivating example: Shafir &amp; Tversky (1992)</vt:lpstr>
      <vt:lpstr>Shafir &amp; Tversky (1992)</vt:lpstr>
      <vt:lpstr>PowerPoint Presentation</vt:lpstr>
      <vt:lpstr>PowerPoint Presentation</vt:lpstr>
      <vt:lpstr>PowerPoint Presentation</vt:lpstr>
      <vt:lpstr>Prisoner’s Dilemma</vt:lpstr>
      <vt:lpstr>Shafir &amp; Tversky (1992), the Disjunction effect</vt:lpstr>
      <vt:lpstr>The disjunction effect</vt:lpstr>
      <vt:lpstr>The disjunction effect</vt:lpstr>
      <vt:lpstr>Note, several replications of the main finding with the original PD paradigm</vt:lpstr>
      <vt:lpstr>Outline of Quantum model (Pothos &amp; Busemeyer, 2009)</vt:lpstr>
      <vt:lpstr>Outline of Quantum model (Pothos &amp; Busemeyer, 2009)</vt:lpstr>
      <vt:lpstr>Outline of Quantum model (Pothos &amp; Busemeyer, 2009)</vt:lpstr>
      <vt:lpstr>Outline of Quantum model (Pothos &amp; Busemeyer, 2009)</vt:lpstr>
      <vt:lpstr>Outline of Quantum model (Pothos &amp; Busemeyer, 2009)</vt:lpstr>
      <vt:lpstr>Outline of Quantum model (Pothos &amp; Busemeyer, 2009)</vt:lpstr>
      <vt:lpstr>Outline of Quantum model (Pothos &amp; Busemeyer, 2009)</vt:lpstr>
      <vt:lpstr>Outline of Quantum model (Pothos &amp; Busemeyer, 2009)</vt:lpstr>
      <vt:lpstr>Outline of Quantum model (Pothos &amp; Busemeyer, 2009)</vt:lpstr>
      <vt:lpstr>Outline of Quantum model (Pothos &amp; Busemeyer, 2009)</vt:lpstr>
      <vt:lpstr>Constructing a Hamiltonian</vt:lpstr>
      <vt:lpstr>Constructing the Hamiltonian</vt:lpstr>
      <vt:lpstr>Constructing the Hamiltonian</vt:lpstr>
      <vt:lpstr>Constructing the Hamiltonian</vt:lpstr>
      <vt:lpstr>Probabilities </vt:lpstr>
      <vt:lpstr>Probabilities </vt:lpstr>
      <vt:lpstr>Probabilities </vt:lpstr>
      <vt:lpstr>Probabilities comments</vt:lpstr>
      <vt:lpstr>Probabilities comments</vt:lpstr>
      <vt:lpstr>Probabilities </vt:lpstr>
      <vt:lpstr>PowerPoint Presentation</vt:lpstr>
      <vt:lpstr>PowerPoint Presentation</vt:lpstr>
      <vt:lpstr>PowerPoint Presentation</vt:lpstr>
      <vt:lpstr>PowerPoint Presentation</vt:lpstr>
      <vt:lpstr>Bloch sphere </vt:lpstr>
      <vt:lpstr>Bloch sphere – pure states vs. density states</vt:lpstr>
      <vt:lpstr>Bloch sphere – pure states vs. density states</vt:lpstr>
      <vt:lpstr>Bloch sphere – pure states vs. density states</vt:lpstr>
      <vt:lpstr>Bloch sphere – pure states vs. density states</vt:lpstr>
      <vt:lpstr>Bloch sphere – pure states vs. density states</vt:lpstr>
      <vt:lpstr>Bloch sphere – pure states vs. density states</vt:lpstr>
      <vt:lpstr>Some examples  -- Hamiltonians based on a single Pauli matrix</vt:lpstr>
      <vt:lpstr>PowerPoint Presentation</vt:lpstr>
      <vt:lpstr>PowerPoint Presentation</vt:lpstr>
      <vt:lpstr>Other issues we could have covered: </vt:lpstr>
      <vt:lpstr>Open system dynamics </vt:lpstr>
      <vt:lpstr>Open system dynamics </vt:lpstr>
      <vt:lpstr>Open system dynamics</vt:lpstr>
      <vt:lpstr>Open system dynamics </vt:lpstr>
      <vt:lpstr>Open system dynamics 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dynamics</dc:title>
  <dc:creator>Pothos, Emmanuel</dc:creator>
  <cp:lastModifiedBy>Pothos, Emmanuel</cp:lastModifiedBy>
  <cp:revision>89</cp:revision>
  <dcterms:created xsi:type="dcterms:W3CDTF">2017-01-16T15:53:14Z</dcterms:created>
  <dcterms:modified xsi:type="dcterms:W3CDTF">2017-07-20T10:18:44Z</dcterms:modified>
</cp:coreProperties>
</file>