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84" r:id="rId31"/>
    <p:sldId id="285" r:id="rId32"/>
    <p:sldId id="286" r:id="rId33"/>
    <p:sldId id="287"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8" y="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1E81-D769-4C8F-96CA-202EE72A8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E9E69E-A58C-4F4A-9B48-AD3785FD4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2BD3D0-B9D7-4CDA-AE96-36B6892327CF}"/>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5" name="Footer Placeholder 4">
            <a:extLst>
              <a:ext uri="{FF2B5EF4-FFF2-40B4-BE49-F238E27FC236}">
                <a16:creationId xmlns:a16="http://schemas.microsoft.com/office/drawing/2014/main" id="{F48963A4-CB6E-43FA-9241-06621F0EB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45A04D-0B4D-4374-81E3-8F3E33EA0351}"/>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26761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EFBD-E4AA-4A0E-91EF-4FF0BE1432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875281-2364-45A6-B526-9B47FCDC1F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450FF-851A-4E3B-BB10-0540335BCFD6}"/>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5" name="Footer Placeholder 4">
            <a:extLst>
              <a:ext uri="{FF2B5EF4-FFF2-40B4-BE49-F238E27FC236}">
                <a16:creationId xmlns:a16="http://schemas.microsoft.com/office/drawing/2014/main" id="{DA0BFF40-FE1F-4D28-812D-9BBCAACAA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38E3C-DCD1-4AC8-9F1F-BCBD57F732DF}"/>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290533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96793-D8AF-4BBA-82AB-160B4A606D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DE97C8-0D8E-4154-90D0-632CD5B120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74F18-D2DC-4E65-9CF2-747D0586C530}"/>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5" name="Footer Placeholder 4">
            <a:extLst>
              <a:ext uri="{FF2B5EF4-FFF2-40B4-BE49-F238E27FC236}">
                <a16:creationId xmlns:a16="http://schemas.microsoft.com/office/drawing/2014/main" id="{A38E39AB-65E8-4C88-9436-2F6B277EA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32644A-5645-4F50-9196-267D4F1B1E98}"/>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65703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F8EF-04D9-4A0A-97AF-8A4F482D3A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9544E-75B4-4DBF-A9ED-99BB29FBB8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376F6A-6172-4135-BE4D-51F01B8FE132}"/>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5" name="Footer Placeholder 4">
            <a:extLst>
              <a:ext uri="{FF2B5EF4-FFF2-40B4-BE49-F238E27FC236}">
                <a16:creationId xmlns:a16="http://schemas.microsoft.com/office/drawing/2014/main" id="{95DAF2F4-BCD4-4958-B428-D0B25E40B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3B1CF-AE76-4A01-B3AC-C1FB115F0FCD}"/>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17873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1A9D-C93D-4A1D-AA16-7F696B707F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48982E-A5A4-4881-81ED-052BD13AB0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5EDD5A-5430-4C6C-83C6-5EE4765C280B}"/>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5" name="Footer Placeholder 4">
            <a:extLst>
              <a:ext uri="{FF2B5EF4-FFF2-40B4-BE49-F238E27FC236}">
                <a16:creationId xmlns:a16="http://schemas.microsoft.com/office/drawing/2014/main" id="{64CB3EB8-CD1D-4B8A-85B5-19179E22F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7F9A4-68AA-40B7-A3DF-EE7190CF5D1D}"/>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14571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7CA8-6489-4AF0-94BB-F65A39E9EE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BAFCD1-CBBA-4E82-A315-93FC2C65DA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D8DC0A-5EC0-4D00-A3BE-2A267E151A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859A7-D5E5-4A31-B0E0-7F1B86F176DA}"/>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6" name="Footer Placeholder 5">
            <a:extLst>
              <a:ext uri="{FF2B5EF4-FFF2-40B4-BE49-F238E27FC236}">
                <a16:creationId xmlns:a16="http://schemas.microsoft.com/office/drawing/2014/main" id="{04B7C2CC-D030-44D1-908B-70DCA59EB4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EC13B9-4969-4ADB-85F1-AA40A84B7314}"/>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23070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A8FB-83F0-4783-9A0E-08FD2A0A97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CEC8E-09B3-4BD2-BC8F-A9C62B652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56E590-2324-4CF8-A49D-46542C6B68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14721-6B7D-46B0-88A8-545DECD0ED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BB53F6-C814-4F8D-99AC-2CFCD5ABAC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0DD6CB-8106-4CBF-AD87-30F88432083A}"/>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8" name="Footer Placeholder 7">
            <a:extLst>
              <a:ext uri="{FF2B5EF4-FFF2-40B4-BE49-F238E27FC236}">
                <a16:creationId xmlns:a16="http://schemas.microsoft.com/office/drawing/2014/main" id="{8A194E6F-02DC-40BD-8296-EFC2EE3F3B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5FA18F-0D73-4B8F-8E78-E61F70D6A689}"/>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313474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19F5-11CA-4D1F-BCF5-D57F96043F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85BA58-6547-4590-B24D-C1D26EE5883F}"/>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4" name="Footer Placeholder 3">
            <a:extLst>
              <a:ext uri="{FF2B5EF4-FFF2-40B4-BE49-F238E27FC236}">
                <a16:creationId xmlns:a16="http://schemas.microsoft.com/office/drawing/2014/main" id="{AB549CFB-48A7-4CF7-AB5B-9B2B81A814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13B997-5951-4773-B92A-C2C0C2B56587}"/>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79580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15F8D-4E00-4903-85EC-A113D252E738}"/>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3" name="Footer Placeholder 2">
            <a:extLst>
              <a:ext uri="{FF2B5EF4-FFF2-40B4-BE49-F238E27FC236}">
                <a16:creationId xmlns:a16="http://schemas.microsoft.com/office/drawing/2014/main" id="{DCE652C0-1071-4E75-A410-918F10B5B1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D8AD61-4FB9-4AA7-B7F8-04E71A444CAE}"/>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150296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4B0B-E1DB-44DE-B48F-F45C40E66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D241F2-4FC3-4E55-962F-60AFF0A9A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2CAC31-5450-4B6A-B017-C3D8DF3B8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E29F7-E61A-496B-9DBF-4B1C98EDD9C0}"/>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6" name="Footer Placeholder 5">
            <a:extLst>
              <a:ext uri="{FF2B5EF4-FFF2-40B4-BE49-F238E27FC236}">
                <a16:creationId xmlns:a16="http://schemas.microsoft.com/office/drawing/2014/main" id="{7DA54196-6CD5-42F4-8CA5-E32E6CA0E5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C00978-5BCE-4BE9-B67B-CB469952B013}"/>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274659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786A-A1CB-4694-82CB-9F75CD180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F4332A-DB25-443A-A5CC-E0060C630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A0AA19-EA30-4573-96D9-C414B9485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9D0DB2-CD3C-4670-B38D-F3392AC6DD08}"/>
              </a:ext>
            </a:extLst>
          </p:cNvPr>
          <p:cNvSpPr>
            <a:spLocks noGrp="1"/>
          </p:cNvSpPr>
          <p:nvPr>
            <p:ph type="dt" sz="half" idx="10"/>
          </p:nvPr>
        </p:nvSpPr>
        <p:spPr/>
        <p:txBody>
          <a:bodyPr/>
          <a:lstStyle/>
          <a:p>
            <a:fld id="{87149F0D-5E6D-44BD-B3EC-F1138F5A7325}" type="datetimeFigureOut">
              <a:rPr lang="en-GB" smtClean="0"/>
              <a:t>14/05/2018</a:t>
            </a:fld>
            <a:endParaRPr lang="en-GB"/>
          </a:p>
        </p:txBody>
      </p:sp>
      <p:sp>
        <p:nvSpPr>
          <p:cNvPr id="6" name="Footer Placeholder 5">
            <a:extLst>
              <a:ext uri="{FF2B5EF4-FFF2-40B4-BE49-F238E27FC236}">
                <a16:creationId xmlns:a16="http://schemas.microsoft.com/office/drawing/2014/main" id="{3A40C61E-C0E6-4DC0-9739-50B274E15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1F7D6B-0D89-428D-A4BD-D9B19C43ECC3}"/>
              </a:ext>
            </a:extLst>
          </p:cNvPr>
          <p:cNvSpPr>
            <a:spLocks noGrp="1"/>
          </p:cNvSpPr>
          <p:nvPr>
            <p:ph type="sldNum" sz="quarter" idx="12"/>
          </p:nvPr>
        </p:nvSpPr>
        <p:spPr/>
        <p:txBody>
          <a:bodyPr/>
          <a:lstStyle/>
          <a:p>
            <a:fld id="{4A2BF896-1E84-4651-8683-280540CEC05A}" type="slidenum">
              <a:rPr lang="en-GB" smtClean="0"/>
              <a:t>‹#›</a:t>
            </a:fld>
            <a:endParaRPr lang="en-GB"/>
          </a:p>
        </p:txBody>
      </p:sp>
    </p:spTree>
    <p:extLst>
      <p:ext uri="{BB962C8B-B14F-4D97-AF65-F5344CB8AC3E}">
        <p14:creationId xmlns:p14="http://schemas.microsoft.com/office/powerpoint/2010/main" val="82972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78E2F-E840-449F-A5AC-4CC3219B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327985-FBD2-41F9-A6F4-69F83EF47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66F8D3-8AAB-4CE4-8362-90D1C57D4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49F0D-5E6D-44BD-B3EC-F1138F5A7325}" type="datetimeFigureOut">
              <a:rPr lang="en-GB" smtClean="0"/>
              <a:t>14/05/2018</a:t>
            </a:fld>
            <a:endParaRPr lang="en-GB"/>
          </a:p>
        </p:txBody>
      </p:sp>
      <p:sp>
        <p:nvSpPr>
          <p:cNvPr id="5" name="Footer Placeholder 4">
            <a:extLst>
              <a:ext uri="{FF2B5EF4-FFF2-40B4-BE49-F238E27FC236}">
                <a16:creationId xmlns:a16="http://schemas.microsoft.com/office/drawing/2014/main" id="{2998FEFD-085C-4EB9-8175-C19D5E080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774783-B4C5-4A1B-AC7B-6E61DEA2A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BF896-1E84-4651-8683-280540CEC05A}" type="slidenum">
              <a:rPr lang="en-GB" smtClean="0"/>
              <a:t>‹#›</a:t>
            </a:fld>
            <a:endParaRPr lang="en-GB"/>
          </a:p>
        </p:txBody>
      </p:sp>
    </p:spTree>
    <p:extLst>
      <p:ext uri="{BB962C8B-B14F-4D97-AF65-F5344CB8AC3E}">
        <p14:creationId xmlns:p14="http://schemas.microsoft.com/office/powerpoint/2010/main" val="1832208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6802-43B2-465B-8BE3-5BCF40FC23B2}"/>
              </a:ext>
            </a:extLst>
          </p:cNvPr>
          <p:cNvSpPr>
            <a:spLocks noGrp="1"/>
          </p:cNvSpPr>
          <p:nvPr>
            <p:ph type="ctrTitle"/>
          </p:nvPr>
        </p:nvSpPr>
        <p:spPr/>
        <p:txBody>
          <a:bodyPr>
            <a:normAutofit fontScale="90000"/>
          </a:bodyPr>
          <a:lstStyle/>
          <a:p>
            <a:r>
              <a:rPr lang="en-GB" dirty="0"/>
              <a:t>Modelling eye tracking dynamics with quantum theory</a:t>
            </a:r>
          </a:p>
        </p:txBody>
      </p:sp>
      <p:sp>
        <p:nvSpPr>
          <p:cNvPr id="3" name="Subtitle 2">
            <a:extLst>
              <a:ext uri="{FF2B5EF4-FFF2-40B4-BE49-F238E27FC236}">
                <a16:creationId xmlns:a16="http://schemas.microsoft.com/office/drawing/2014/main" id="{5BB56E5B-06BA-49C4-85FB-FC9F7BB23F5C}"/>
              </a:ext>
            </a:extLst>
          </p:cNvPr>
          <p:cNvSpPr>
            <a:spLocks noGrp="1"/>
          </p:cNvSpPr>
          <p:nvPr>
            <p:ph type="subTitle" idx="1"/>
          </p:nvPr>
        </p:nvSpPr>
        <p:spPr>
          <a:xfrm>
            <a:off x="1524000" y="3602037"/>
            <a:ext cx="9144000" cy="2845655"/>
          </a:xfrm>
        </p:spPr>
        <p:txBody>
          <a:bodyPr>
            <a:normAutofit/>
          </a:bodyPr>
          <a:lstStyle/>
          <a:p>
            <a:r>
              <a:rPr lang="en-GB" dirty="0"/>
              <a:t>Irina Basieva (City University London)</a:t>
            </a:r>
          </a:p>
          <a:p>
            <a:r>
              <a:rPr lang="en-GB" dirty="0"/>
              <a:t>Agnes </a:t>
            </a:r>
            <a:r>
              <a:rPr lang="en-GB" dirty="0" err="1"/>
              <a:t>Sholz</a:t>
            </a:r>
            <a:r>
              <a:rPr lang="en-GB" dirty="0"/>
              <a:t> (University of Zurich)</a:t>
            </a:r>
          </a:p>
          <a:p>
            <a:r>
              <a:rPr lang="en-GB" dirty="0"/>
              <a:t>Albert Barque-Duran (City University London)</a:t>
            </a:r>
          </a:p>
          <a:p>
            <a:r>
              <a:rPr lang="en-GB" dirty="0"/>
              <a:t>Andreas </a:t>
            </a:r>
            <a:r>
              <a:rPr lang="en-GB" dirty="0" err="1"/>
              <a:t>Gloekner</a:t>
            </a:r>
            <a:r>
              <a:rPr lang="en-GB" dirty="0"/>
              <a:t> (Max Planck Institute for Collective Goods)</a:t>
            </a:r>
          </a:p>
          <a:p>
            <a:r>
              <a:rPr lang="en-GB" dirty="0"/>
              <a:t>Bettina von Helversen (University of Zurich)</a:t>
            </a:r>
          </a:p>
          <a:p>
            <a:r>
              <a:rPr lang="en-GB" dirty="0"/>
              <a:t>Emmanuel Pothos (City University London) </a:t>
            </a:r>
          </a:p>
        </p:txBody>
      </p:sp>
    </p:spTree>
    <p:extLst>
      <p:ext uri="{BB962C8B-B14F-4D97-AF65-F5344CB8AC3E}">
        <p14:creationId xmlns:p14="http://schemas.microsoft.com/office/powerpoint/2010/main" val="379978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C482E-9532-415E-BAFF-6E4486E4B145}"/>
              </a:ext>
            </a:extLst>
          </p:cNvPr>
          <p:cNvPicPr/>
          <p:nvPr/>
        </p:nvPicPr>
        <p:blipFill>
          <a:blip r:embed="rId2"/>
          <a:stretch>
            <a:fillRect/>
          </a:stretch>
        </p:blipFill>
        <p:spPr>
          <a:xfrm>
            <a:off x="136867" y="122602"/>
            <a:ext cx="11937902" cy="6325090"/>
          </a:xfrm>
          <a:prstGeom prst="rect">
            <a:avLst/>
          </a:prstGeom>
        </p:spPr>
      </p:pic>
    </p:spTree>
    <p:extLst>
      <p:ext uri="{BB962C8B-B14F-4D97-AF65-F5344CB8AC3E}">
        <p14:creationId xmlns:p14="http://schemas.microsoft.com/office/powerpoint/2010/main" val="363895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75F649-0B57-43FD-AC66-B2449251D42F}"/>
              </a:ext>
            </a:extLst>
          </p:cNvPr>
          <p:cNvPicPr/>
          <p:nvPr/>
        </p:nvPicPr>
        <p:blipFill>
          <a:blip r:embed="rId2"/>
          <a:stretch>
            <a:fillRect/>
          </a:stretch>
        </p:blipFill>
        <p:spPr>
          <a:xfrm>
            <a:off x="86458" y="211015"/>
            <a:ext cx="12105542" cy="5943600"/>
          </a:xfrm>
          <a:prstGeom prst="rect">
            <a:avLst/>
          </a:prstGeom>
        </p:spPr>
      </p:pic>
    </p:spTree>
    <p:extLst>
      <p:ext uri="{BB962C8B-B14F-4D97-AF65-F5344CB8AC3E}">
        <p14:creationId xmlns:p14="http://schemas.microsoft.com/office/powerpoint/2010/main" val="168686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3A4D-63E0-4A3A-A83B-4AEF8775B452}"/>
              </a:ext>
            </a:extLst>
          </p:cNvPr>
          <p:cNvSpPr>
            <a:spLocks noGrp="1"/>
          </p:cNvSpPr>
          <p:nvPr>
            <p:ph type="title"/>
          </p:nvPr>
        </p:nvSpPr>
        <p:spPr/>
        <p:txBody>
          <a:bodyPr/>
          <a:lstStyle/>
          <a:p>
            <a:r>
              <a:rPr lang="en-GB" dirty="0"/>
              <a:t>Outline of the paradigm</a:t>
            </a:r>
          </a:p>
        </p:txBody>
      </p:sp>
      <p:sp>
        <p:nvSpPr>
          <p:cNvPr id="3" name="Content Placeholder 2">
            <a:extLst>
              <a:ext uri="{FF2B5EF4-FFF2-40B4-BE49-F238E27FC236}">
                <a16:creationId xmlns:a16="http://schemas.microsoft.com/office/drawing/2014/main" id="{5B10BA38-1782-4C6F-8490-8BAAFC226FD3}"/>
              </a:ext>
            </a:extLst>
          </p:cNvPr>
          <p:cNvSpPr>
            <a:spLocks noGrp="1"/>
          </p:cNvSpPr>
          <p:nvPr>
            <p:ph idx="1"/>
          </p:nvPr>
        </p:nvSpPr>
        <p:spPr/>
        <p:txBody>
          <a:bodyPr>
            <a:normAutofit lnSpcReduction="10000"/>
          </a:bodyPr>
          <a:lstStyle/>
          <a:p>
            <a:r>
              <a:rPr lang="en-GB" dirty="0"/>
              <a:t>Obvious disadvantages: </a:t>
            </a:r>
          </a:p>
          <a:p>
            <a:r>
              <a:rPr lang="en-GB" dirty="0"/>
              <a:t>It is hard to distinguish between an information processing step and a decision step. </a:t>
            </a:r>
          </a:p>
          <a:p>
            <a:endParaRPr lang="en-GB" dirty="0"/>
          </a:p>
          <a:p>
            <a:r>
              <a:rPr lang="en-GB" dirty="0"/>
              <a:t>The actual labels themselves may generate attentional biases, possibly irrelevant to the decision process. </a:t>
            </a:r>
          </a:p>
          <a:p>
            <a:endParaRPr lang="en-GB" dirty="0"/>
          </a:p>
          <a:p>
            <a:r>
              <a:rPr lang="en-GB" dirty="0"/>
              <a:t>Obvious advantage: </a:t>
            </a:r>
          </a:p>
          <a:p>
            <a:r>
              <a:rPr lang="en-GB" dirty="0"/>
              <a:t>We study decision dynamics in a situation analogous to many everyday ones. </a:t>
            </a:r>
          </a:p>
        </p:txBody>
      </p:sp>
    </p:spTree>
    <p:extLst>
      <p:ext uri="{BB962C8B-B14F-4D97-AF65-F5344CB8AC3E}">
        <p14:creationId xmlns:p14="http://schemas.microsoft.com/office/powerpoint/2010/main" val="24671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FFE1-FE56-406F-B02B-61C11836B39B}"/>
              </a:ext>
            </a:extLst>
          </p:cNvPr>
          <p:cNvSpPr>
            <a:spLocks noGrp="1"/>
          </p:cNvSpPr>
          <p:nvPr>
            <p:ph type="title"/>
          </p:nvPr>
        </p:nvSpPr>
        <p:spPr/>
        <p:txBody>
          <a:bodyPr/>
          <a:lstStyle/>
          <a:p>
            <a:r>
              <a:rPr lang="en-GB" dirty="0"/>
              <a:t>Modelling eye tracking dynamics</a:t>
            </a:r>
          </a:p>
        </p:txBody>
      </p:sp>
      <p:sp>
        <p:nvSpPr>
          <p:cNvPr id="3" name="Content Placeholder 2">
            <a:extLst>
              <a:ext uri="{FF2B5EF4-FFF2-40B4-BE49-F238E27FC236}">
                <a16:creationId xmlns:a16="http://schemas.microsoft.com/office/drawing/2014/main" id="{45CEB031-2D12-4917-B983-6078F9B976AD}"/>
              </a:ext>
            </a:extLst>
          </p:cNvPr>
          <p:cNvSpPr>
            <a:spLocks noGrp="1"/>
          </p:cNvSpPr>
          <p:nvPr>
            <p:ph idx="1"/>
          </p:nvPr>
        </p:nvSpPr>
        <p:spPr/>
        <p:txBody>
          <a:bodyPr/>
          <a:lstStyle/>
          <a:p>
            <a:r>
              <a:rPr lang="en-GB" dirty="0"/>
              <a:t>Do we need a new formalism? </a:t>
            </a:r>
          </a:p>
          <a:p>
            <a:endParaRPr lang="en-GB" dirty="0"/>
          </a:p>
          <a:p>
            <a:r>
              <a:rPr lang="en-GB" dirty="0"/>
              <a:t>This is based on a priori expectation, before any data, but still reasonable expectation (oscillation followed by stabilization). </a:t>
            </a:r>
          </a:p>
          <a:p>
            <a:endParaRPr lang="en-GB" dirty="0"/>
          </a:p>
          <a:p>
            <a:r>
              <a:rPr lang="en-GB" dirty="0"/>
              <a:t>We consider briefly Decision Field Theory (DFT; Busemeyer &amp; Townsend, 1993), multivariate DFT (MDFT; Johnson &amp; Busemeyer, 2005), multivariate linear ballistic accumulation model (MLBA; Trueblood et al., 2014), and MDbS (Noguchi &amp; Stewart, in press).  </a:t>
            </a:r>
          </a:p>
        </p:txBody>
      </p:sp>
    </p:spTree>
    <p:extLst>
      <p:ext uri="{BB962C8B-B14F-4D97-AF65-F5344CB8AC3E}">
        <p14:creationId xmlns:p14="http://schemas.microsoft.com/office/powerpoint/2010/main" val="141239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C050-3277-447E-82D2-46B6ED266D83}"/>
              </a:ext>
            </a:extLst>
          </p:cNvPr>
          <p:cNvSpPr>
            <a:spLocks noGrp="1"/>
          </p:cNvSpPr>
          <p:nvPr>
            <p:ph type="title"/>
          </p:nvPr>
        </p:nvSpPr>
        <p:spPr/>
        <p:txBody>
          <a:bodyPr/>
          <a:lstStyle/>
          <a:p>
            <a:r>
              <a:rPr lang="en-GB" dirty="0"/>
              <a:t>DFT	</a:t>
            </a:r>
          </a:p>
        </p:txBody>
      </p:sp>
      <p:sp>
        <p:nvSpPr>
          <p:cNvPr id="3" name="Content Placeholder 2">
            <a:extLst>
              <a:ext uri="{FF2B5EF4-FFF2-40B4-BE49-F238E27FC236}">
                <a16:creationId xmlns:a16="http://schemas.microsoft.com/office/drawing/2014/main" id="{9BE59980-5830-4703-8926-3F087E6E4E6B}"/>
              </a:ext>
            </a:extLst>
          </p:cNvPr>
          <p:cNvSpPr>
            <a:spLocks noGrp="1"/>
          </p:cNvSpPr>
          <p:nvPr>
            <p:ph idx="1"/>
          </p:nvPr>
        </p:nvSpPr>
        <p:spPr/>
        <p:txBody>
          <a:bodyPr/>
          <a:lstStyle/>
          <a:p>
            <a:r>
              <a:rPr lang="en-GB" dirty="0"/>
              <a:t>Two options are evaluated on a single attribute. </a:t>
            </a:r>
          </a:p>
          <a:p>
            <a:endParaRPr lang="en-GB" dirty="0"/>
          </a:p>
          <a:p>
            <a:r>
              <a:rPr lang="en-GB" dirty="0"/>
              <a:t>A stochastic sampling process determines momentary evaluations and so shifts in preference towards one or the other option. </a:t>
            </a:r>
          </a:p>
          <a:p>
            <a:endParaRPr lang="en-GB" dirty="0"/>
          </a:p>
          <a:p>
            <a:r>
              <a:rPr lang="en-GB" dirty="0"/>
              <a:t>At most a single reversal (if the evidence supports the initially disfavoured option). </a:t>
            </a:r>
          </a:p>
        </p:txBody>
      </p:sp>
    </p:spTree>
    <p:extLst>
      <p:ext uri="{BB962C8B-B14F-4D97-AF65-F5344CB8AC3E}">
        <p14:creationId xmlns:p14="http://schemas.microsoft.com/office/powerpoint/2010/main" val="37505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CA11-8331-442C-8C55-B3597020BD80}"/>
              </a:ext>
            </a:extLst>
          </p:cNvPr>
          <p:cNvSpPr>
            <a:spLocks noGrp="1"/>
          </p:cNvSpPr>
          <p:nvPr>
            <p:ph type="title"/>
          </p:nvPr>
        </p:nvSpPr>
        <p:spPr/>
        <p:txBody>
          <a:bodyPr/>
          <a:lstStyle/>
          <a:p>
            <a:r>
              <a:rPr lang="en-GB" dirty="0"/>
              <a:t>MDFT</a:t>
            </a:r>
          </a:p>
        </p:txBody>
      </p:sp>
      <p:sp>
        <p:nvSpPr>
          <p:cNvPr id="3" name="Content Placeholder 2">
            <a:extLst>
              <a:ext uri="{FF2B5EF4-FFF2-40B4-BE49-F238E27FC236}">
                <a16:creationId xmlns:a16="http://schemas.microsoft.com/office/drawing/2014/main" id="{DEDA1901-7077-4B80-8FEB-0F49E295BEF7}"/>
              </a:ext>
            </a:extLst>
          </p:cNvPr>
          <p:cNvSpPr>
            <a:spLocks noGrp="1"/>
          </p:cNvSpPr>
          <p:nvPr>
            <p:ph idx="1"/>
          </p:nvPr>
        </p:nvSpPr>
        <p:spPr/>
        <p:txBody>
          <a:bodyPr>
            <a:normAutofit lnSpcReduction="10000"/>
          </a:bodyPr>
          <a:lstStyle/>
          <a:p>
            <a:r>
              <a:rPr lang="en-GB" dirty="0"/>
              <a:t>Two options are evaluated on the basis of multiple attributes. </a:t>
            </a:r>
          </a:p>
          <a:p>
            <a:endParaRPr lang="en-GB" dirty="0"/>
          </a:p>
          <a:p>
            <a:r>
              <a:rPr lang="en-GB" dirty="0"/>
              <a:t>Attention switches focus from attribute to attribute based on some fixed transition probabilities </a:t>
            </a:r>
          </a:p>
          <a:p>
            <a:endParaRPr lang="en-GB" dirty="0"/>
          </a:p>
          <a:p>
            <a:r>
              <a:rPr lang="en-GB" dirty="0"/>
              <a:t>Based on the currently activated attribute, a comparison is made and preference increases for one of the options. </a:t>
            </a:r>
          </a:p>
          <a:p>
            <a:endParaRPr lang="en-GB" dirty="0"/>
          </a:p>
          <a:p>
            <a:r>
              <a:rPr lang="en-GB" dirty="0"/>
              <a:t>A lateral inhibition mechanism means that evidence for one option suppresses preference for the other option. </a:t>
            </a:r>
          </a:p>
        </p:txBody>
      </p:sp>
    </p:spTree>
    <p:extLst>
      <p:ext uri="{BB962C8B-B14F-4D97-AF65-F5344CB8AC3E}">
        <p14:creationId xmlns:p14="http://schemas.microsoft.com/office/powerpoint/2010/main" val="32867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A73D-93E0-4B82-A58B-A14EA2E02AB9}"/>
              </a:ext>
            </a:extLst>
          </p:cNvPr>
          <p:cNvSpPr>
            <a:spLocks noGrp="1"/>
          </p:cNvSpPr>
          <p:nvPr>
            <p:ph type="title"/>
          </p:nvPr>
        </p:nvSpPr>
        <p:spPr/>
        <p:txBody>
          <a:bodyPr/>
          <a:lstStyle/>
          <a:p>
            <a:r>
              <a:rPr lang="en-GB" dirty="0"/>
              <a:t>MDFT</a:t>
            </a:r>
          </a:p>
        </p:txBody>
      </p:sp>
      <p:sp>
        <p:nvSpPr>
          <p:cNvPr id="3" name="Content Placeholder 2">
            <a:extLst>
              <a:ext uri="{FF2B5EF4-FFF2-40B4-BE49-F238E27FC236}">
                <a16:creationId xmlns:a16="http://schemas.microsoft.com/office/drawing/2014/main" id="{B5E302FF-7425-45F8-B112-E8575AEC36EA}"/>
              </a:ext>
            </a:extLst>
          </p:cNvPr>
          <p:cNvSpPr>
            <a:spLocks noGrp="1"/>
          </p:cNvSpPr>
          <p:nvPr>
            <p:ph idx="1"/>
          </p:nvPr>
        </p:nvSpPr>
        <p:spPr>
          <a:xfrm>
            <a:off x="838200" y="1825625"/>
            <a:ext cx="4489704" cy="4351338"/>
          </a:xfrm>
        </p:spPr>
        <p:txBody>
          <a:bodyPr/>
          <a:lstStyle/>
          <a:p>
            <a:r>
              <a:rPr lang="en-GB" dirty="0"/>
              <a:t>Reversals clearly possible, since one attribute may favour one option, and another the other. </a:t>
            </a:r>
          </a:p>
          <a:p>
            <a:endParaRPr lang="en-GB" dirty="0"/>
          </a:p>
          <a:p>
            <a:r>
              <a:rPr lang="en-GB" dirty="0"/>
              <a:t>The lateral inhibition mechanism possibly works against multiple reversals.  </a:t>
            </a:r>
          </a:p>
        </p:txBody>
      </p:sp>
      <p:pic>
        <p:nvPicPr>
          <p:cNvPr id="4" name="Picture 3">
            <a:extLst>
              <a:ext uri="{FF2B5EF4-FFF2-40B4-BE49-F238E27FC236}">
                <a16:creationId xmlns:a16="http://schemas.microsoft.com/office/drawing/2014/main" id="{A8886D1A-6764-4DCA-9BF2-98029A1B3A38}"/>
              </a:ext>
            </a:extLst>
          </p:cNvPr>
          <p:cNvPicPr>
            <a:picLocks noChangeAspect="1"/>
          </p:cNvPicPr>
          <p:nvPr/>
        </p:nvPicPr>
        <p:blipFill>
          <a:blip r:embed="rId2"/>
          <a:stretch>
            <a:fillRect/>
          </a:stretch>
        </p:blipFill>
        <p:spPr>
          <a:xfrm>
            <a:off x="5840730" y="1027906"/>
            <a:ext cx="5753100" cy="4114800"/>
          </a:xfrm>
          <a:prstGeom prst="rect">
            <a:avLst/>
          </a:prstGeom>
        </p:spPr>
      </p:pic>
      <p:sp>
        <p:nvSpPr>
          <p:cNvPr id="5" name="TextBox 4">
            <a:extLst>
              <a:ext uri="{FF2B5EF4-FFF2-40B4-BE49-F238E27FC236}">
                <a16:creationId xmlns:a16="http://schemas.microsoft.com/office/drawing/2014/main" id="{425BC9EC-4FDC-4570-9C95-19EE7C1B3672}"/>
              </a:ext>
            </a:extLst>
          </p:cNvPr>
          <p:cNvSpPr txBox="1"/>
          <p:nvPr/>
        </p:nvSpPr>
        <p:spPr>
          <a:xfrm>
            <a:off x="5975131" y="5407572"/>
            <a:ext cx="5726889" cy="646331"/>
          </a:xfrm>
          <a:prstGeom prst="rect">
            <a:avLst/>
          </a:prstGeom>
          <a:noFill/>
        </p:spPr>
        <p:txBody>
          <a:bodyPr wrap="none" rtlCol="0">
            <a:spAutoFit/>
          </a:bodyPr>
          <a:lstStyle/>
          <a:p>
            <a:r>
              <a:rPr lang="en-GB" dirty="0"/>
              <a:t>From Diederich (2003), simulated MDFT preference (delta) </a:t>
            </a:r>
          </a:p>
          <a:p>
            <a:r>
              <a:rPr lang="en-GB" dirty="0"/>
              <a:t>plotted over time. </a:t>
            </a:r>
          </a:p>
        </p:txBody>
      </p:sp>
    </p:spTree>
    <p:extLst>
      <p:ext uri="{BB962C8B-B14F-4D97-AF65-F5344CB8AC3E}">
        <p14:creationId xmlns:p14="http://schemas.microsoft.com/office/powerpoint/2010/main" val="26791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6722-23A9-484C-9CE8-24106BC2EF2C}"/>
              </a:ext>
            </a:extLst>
          </p:cNvPr>
          <p:cNvSpPr>
            <a:spLocks noGrp="1"/>
          </p:cNvSpPr>
          <p:nvPr>
            <p:ph type="title"/>
          </p:nvPr>
        </p:nvSpPr>
        <p:spPr/>
        <p:txBody>
          <a:bodyPr/>
          <a:lstStyle/>
          <a:p>
            <a:r>
              <a:rPr lang="en-GB" dirty="0"/>
              <a:t>MLBA</a:t>
            </a:r>
          </a:p>
        </p:txBody>
      </p:sp>
      <p:sp>
        <p:nvSpPr>
          <p:cNvPr id="3" name="Content Placeholder 2">
            <a:extLst>
              <a:ext uri="{FF2B5EF4-FFF2-40B4-BE49-F238E27FC236}">
                <a16:creationId xmlns:a16="http://schemas.microsoft.com/office/drawing/2014/main" id="{F89764C8-9AB7-4C77-9228-D0562441C1D1}"/>
              </a:ext>
            </a:extLst>
          </p:cNvPr>
          <p:cNvSpPr>
            <a:spLocks noGrp="1"/>
          </p:cNvSpPr>
          <p:nvPr>
            <p:ph idx="1"/>
          </p:nvPr>
        </p:nvSpPr>
        <p:spPr>
          <a:xfrm>
            <a:off x="838200" y="1825625"/>
            <a:ext cx="10515600" cy="4858954"/>
          </a:xfrm>
        </p:spPr>
        <p:txBody>
          <a:bodyPr>
            <a:normAutofit fontScale="85000" lnSpcReduction="20000"/>
          </a:bodyPr>
          <a:lstStyle/>
          <a:p>
            <a:r>
              <a:rPr lang="en-GB" dirty="0"/>
              <a:t>No lateral inhibition. </a:t>
            </a:r>
          </a:p>
          <a:p>
            <a:endParaRPr lang="en-GB" dirty="0"/>
          </a:p>
          <a:p>
            <a:r>
              <a:rPr lang="en-US" dirty="0"/>
              <a:t>Evidence accumulation for each alternative depends on an overall drift rate. </a:t>
            </a:r>
          </a:p>
          <a:p>
            <a:endParaRPr lang="en-US" dirty="0"/>
          </a:p>
          <a:p>
            <a:r>
              <a:rPr lang="en-US" dirty="0"/>
              <a:t>This is computed based on weighted differences between the target alternative and the other ones. </a:t>
            </a:r>
          </a:p>
          <a:p>
            <a:endParaRPr lang="en-US" dirty="0"/>
          </a:p>
          <a:p>
            <a:r>
              <a:rPr lang="en-US" dirty="0"/>
              <a:t>Current form: as the drift rate depends on all attributes, there is limited room for the relative drift rates to change with time (apart from noise), and so limited room to predict multiple reversals.  </a:t>
            </a:r>
          </a:p>
          <a:p>
            <a:endParaRPr lang="en-US" dirty="0"/>
          </a:p>
          <a:p>
            <a:r>
              <a:rPr lang="en-US" dirty="0"/>
              <a:t>But, where there are many pros, cons, one could have a sampling mechanism, such that at different time steps different subsets of pros or cons are selected, leading to likewise different (and possibly reversed) drift rates. </a:t>
            </a:r>
            <a:endParaRPr lang="en-GB" dirty="0"/>
          </a:p>
        </p:txBody>
      </p:sp>
    </p:spTree>
    <p:extLst>
      <p:ext uri="{BB962C8B-B14F-4D97-AF65-F5344CB8AC3E}">
        <p14:creationId xmlns:p14="http://schemas.microsoft.com/office/powerpoint/2010/main" val="1811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DDB1-467D-421B-9AA1-5889DF4E405E}"/>
              </a:ext>
            </a:extLst>
          </p:cNvPr>
          <p:cNvSpPr>
            <a:spLocks noGrp="1"/>
          </p:cNvSpPr>
          <p:nvPr>
            <p:ph type="title"/>
          </p:nvPr>
        </p:nvSpPr>
        <p:spPr/>
        <p:txBody>
          <a:bodyPr/>
          <a:lstStyle/>
          <a:p>
            <a:r>
              <a:rPr lang="en-GB" dirty="0"/>
              <a:t>MDbS</a:t>
            </a:r>
          </a:p>
        </p:txBody>
      </p:sp>
      <p:sp>
        <p:nvSpPr>
          <p:cNvPr id="3" name="Content Placeholder 2">
            <a:extLst>
              <a:ext uri="{FF2B5EF4-FFF2-40B4-BE49-F238E27FC236}">
                <a16:creationId xmlns:a16="http://schemas.microsoft.com/office/drawing/2014/main" id="{CF3385E7-C2DD-4549-9508-A977C99C39ED}"/>
              </a:ext>
            </a:extLst>
          </p:cNvPr>
          <p:cNvSpPr>
            <a:spLocks noGrp="1"/>
          </p:cNvSpPr>
          <p:nvPr>
            <p:ph idx="1"/>
          </p:nvPr>
        </p:nvSpPr>
        <p:spPr/>
        <p:txBody>
          <a:bodyPr>
            <a:normAutofit lnSpcReduction="10000"/>
          </a:bodyPr>
          <a:lstStyle/>
          <a:p>
            <a:r>
              <a:rPr lang="en-GB" dirty="0"/>
              <a:t>Attribute specific, ordinal comparisons dictate evidence accumulation at each time point.</a:t>
            </a:r>
          </a:p>
          <a:p>
            <a:endParaRPr lang="en-GB" dirty="0"/>
          </a:p>
          <a:p>
            <a:r>
              <a:rPr lang="en-GB" dirty="0"/>
              <a:t>Attentional focus depends on a similarity function between attributes. </a:t>
            </a:r>
          </a:p>
          <a:p>
            <a:endParaRPr lang="en-GB" dirty="0"/>
          </a:p>
          <a:p>
            <a:r>
              <a:rPr lang="en-GB" dirty="0"/>
              <a:t>Memory sampling could produce multiple reversals. </a:t>
            </a:r>
          </a:p>
          <a:p>
            <a:endParaRPr lang="en-GB" dirty="0"/>
          </a:p>
          <a:p>
            <a:r>
              <a:rPr lang="en-GB" dirty="0"/>
              <a:t>Less clear whether a pattern of oscillation followed by stabilization can arise naturally. </a:t>
            </a:r>
          </a:p>
        </p:txBody>
      </p:sp>
    </p:spTree>
    <p:extLst>
      <p:ext uri="{BB962C8B-B14F-4D97-AF65-F5344CB8AC3E}">
        <p14:creationId xmlns:p14="http://schemas.microsoft.com/office/powerpoint/2010/main" val="9207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E542-990B-47FB-94A6-1BFA8B945B04}"/>
              </a:ext>
            </a:extLst>
          </p:cNvPr>
          <p:cNvSpPr>
            <a:spLocks noGrp="1"/>
          </p:cNvSpPr>
          <p:nvPr>
            <p:ph type="title"/>
          </p:nvPr>
        </p:nvSpPr>
        <p:spPr/>
        <p:txBody>
          <a:bodyPr/>
          <a:lstStyle/>
          <a:p>
            <a:r>
              <a:rPr lang="en-GB" dirty="0"/>
              <a:t>Quantum approach </a:t>
            </a:r>
          </a:p>
        </p:txBody>
      </p:sp>
      <p:sp>
        <p:nvSpPr>
          <p:cNvPr id="3" name="Content Placeholder 2">
            <a:extLst>
              <a:ext uri="{FF2B5EF4-FFF2-40B4-BE49-F238E27FC236}">
                <a16:creationId xmlns:a16="http://schemas.microsoft.com/office/drawing/2014/main" id="{C339559A-A2F0-404B-9733-1685BA7528B4}"/>
              </a:ext>
            </a:extLst>
          </p:cNvPr>
          <p:cNvSpPr>
            <a:spLocks noGrp="1"/>
          </p:cNvSpPr>
          <p:nvPr>
            <p:ph idx="1"/>
          </p:nvPr>
        </p:nvSpPr>
        <p:spPr/>
        <p:txBody>
          <a:bodyPr/>
          <a:lstStyle/>
          <a:p>
            <a:r>
              <a:rPr lang="en-GB" dirty="0"/>
              <a:t>Standard dynamics (most often employed in cognition): unitary. </a:t>
            </a:r>
          </a:p>
          <a:p>
            <a:endParaRPr lang="en-GB" dirty="0"/>
          </a:p>
          <a:p>
            <a:r>
              <a:rPr lang="en-GB" dirty="0"/>
              <a:t>Persistent oscillatory behaviour. </a:t>
            </a:r>
          </a:p>
          <a:p>
            <a:endParaRPr lang="en-GB" dirty="0"/>
          </a:p>
          <a:p>
            <a:r>
              <a:rPr lang="en-GB" dirty="0"/>
              <a:t>Common application: in violations of the law of total probability/ sure thing principle (e.g., Pothos &amp; Busemeyer, 2009). </a:t>
            </a:r>
          </a:p>
          <a:p>
            <a:endParaRPr lang="en-GB" dirty="0"/>
          </a:p>
          <a:p>
            <a:r>
              <a:rPr lang="en-GB" dirty="0"/>
              <a:t>Extension to standard dynamics: open system dynamics (hardly any psychological applications). </a:t>
            </a:r>
          </a:p>
        </p:txBody>
      </p:sp>
    </p:spTree>
    <p:extLst>
      <p:ext uri="{BB962C8B-B14F-4D97-AF65-F5344CB8AC3E}">
        <p14:creationId xmlns:p14="http://schemas.microsoft.com/office/powerpoint/2010/main" val="11523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54F5-F223-42BA-9DC1-7EF7CE33BF02}"/>
              </a:ext>
            </a:extLst>
          </p:cNvPr>
          <p:cNvSpPr>
            <a:spLocks noGrp="1"/>
          </p:cNvSpPr>
          <p:nvPr>
            <p:ph type="title"/>
          </p:nvPr>
        </p:nvSpPr>
        <p:spPr/>
        <p:txBody>
          <a:bodyPr/>
          <a:lstStyle/>
          <a:p>
            <a:r>
              <a:rPr lang="en-GB" dirty="0"/>
              <a:t>Do eye tracking dynamics allow insight into decisions? </a:t>
            </a:r>
          </a:p>
        </p:txBody>
      </p:sp>
      <p:sp>
        <p:nvSpPr>
          <p:cNvPr id="3" name="Content Placeholder 2">
            <a:extLst>
              <a:ext uri="{FF2B5EF4-FFF2-40B4-BE49-F238E27FC236}">
                <a16:creationId xmlns:a16="http://schemas.microsoft.com/office/drawing/2014/main" id="{6AD82325-A584-4F46-812D-C385F16A2012}"/>
              </a:ext>
            </a:extLst>
          </p:cNvPr>
          <p:cNvSpPr>
            <a:spLocks noGrp="1"/>
          </p:cNvSpPr>
          <p:nvPr>
            <p:ph idx="1"/>
          </p:nvPr>
        </p:nvSpPr>
        <p:spPr/>
        <p:txBody>
          <a:bodyPr>
            <a:normAutofit fontScale="85000" lnSpcReduction="20000"/>
          </a:bodyPr>
          <a:lstStyle/>
          <a:p>
            <a:r>
              <a:rPr lang="en-GB" dirty="0"/>
              <a:t>(Can we model eye tracking dynamics at all.)</a:t>
            </a:r>
          </a:p>
          <a:p>
            <a:endParaRPr lang="en-GB" dirty="0"/>
          </a:p>
          <a:p>
            <a:r>
              <a:rPr lang="en-GB" dirty="0"/>
              <a:t>Can momentary shifts in attention inform important behavioural variables? (e.g., decision, confidence, personal relevance). </a:t>
            </a:r>
          </a:p>
          <a:p>
            <a:endParaRPr lang="en-GB" dirty="0"/>
          </a:p>
          <a:p>
            <a:r>
              <a:rPr lang="en-GB" dirty="0"/>
              <a:t>There is some evidence that this is the case: </a:t>
            </a:r>
          </a:p>
          <a:p>
            <a:endParaRPr lang="en-GB" dirty="0"/>
          </a:p>
          <a:p>
            <a:r>
              <a:rPr lang="en-GB" dirty="0"/>
              <a:t>The well-known gaze-cascade effect (Fiedler &amp; </a:t>
            </a:r>
            <a:r>
              <a:rPr lang="en-GB" dirty="0" err="1"/>
              <a:t>Gloekner</a:t>
            </a:r>
            <a:r>
              <a:rPr lang="en-GB" dirty="0"/>
              <a:t>, 2021; Krajbich et al., 2010; Shimojo et al., 2003). </a:t>
            </a:r>
          </a:p>
          <a:p>
            <a:endParaRPr lang="en-GB" dirty="0"/>
          </a:p>
          <a:p>
            <a:r>
              <a:rPr lang="en-GB" dirty="0"/>
              <a:t>Some modelers purport to constrain the architecture of their models, from eye tracking data. </a:t>
            </a:r>
          </a:p>
        </p:txBody>
      </p:sp>
    </p:spTree>
    <p:extLst>
      <p:ext uri="{BB962C8B-B14F-4D97-AF65-F5344CB8AC3E}">
        <p14:creationId xmlns:p14="http://schemas.microsoft.com/office/powerpoint/2010/main" val="37707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DD39-5EB6-403E-9ED9-FBDC6C736C59}"/>
              </a:ext>
            </a:extLst>
          </p:cNvPr>
          <p:cNvSpPr>
            <a:spLocks noGrp="1"/>
          </p:cNvSpPr>
          <p:nvPr>
            <p:ph type="title"/>
          </p:nvPr>
        </p:nvSpPr>
        <p:spPr/>
        <p:txBody>
          <a:bodyPr/>
          <a:lstStyle/>
          <a:p>
            <a:r>
              <a:rPr lang="en-GB" dirty="0"/>
              <a:t>Quantum approach</a:t>
            </a:r>
          </a:p>
        </p:txBody>
      </p:sp>
      <p:sp>
        <p:nvSpPr>
          <p:cNvPr id="3" name="Content Placeholder 2">
            <a:extLst>
              <a:ext uri="{FF2B5EF4-FFF2-40B4-BE49-F238E27FC236}">
                <a16:creationId xmlns:a16="http://schemas.microsoft.com/office/drawing/2014/main" id="{DA7226E3-E79C-460F-AD64-0AB4B760FA08}"/>
              </a:ext>
            </a:extLst>
          </p:cNvPr>
          <p:cNvSpPr>
            <a:spLocks noGrp="1"/>
          </p:cNvSpPr>
          <p:nvPr>
            <p:ph idx="1"/>
          </p:nvPr>
        </p:nvSpPr>
        <p:spPr/>
        <p:txBody>
          <a:bodyPr/>
          <a:lstStyle/>
          <a:p>
            <a:r>
              <a:rPr lang="en-GB" u="sng" dirty="0"/>
              <a:t>Unitary dynamics</a:t>
            </a:r>
            <a:r>
              <a:rPr lang="en-GB" dirty="0"/>
              <a:t>: isolated systems. Psychologically, a participant tries to solve a problem based exclusively on the information provided. </a:t>
            </a:r>
          </a:p>
          <a:p>
            <a:endParaRPr lang="en-GB" dirty="0"/>
          </a:p>
          <a:p>
            <a:r>
              <a:rPr lang="en-GB" u="sng" dirty="0"/>
              <a:t>Open system dynamics</a:t>
            </a:r>
            <a:r>
              <a:rPr lang="en-GB" dirty="0"/>
              <a:t>: the system interacts with the environment. Psychologically, a participant tries to solve the problem in a way influenced by his/her general knowledge and experience (cf. Fodor, 1983). </a:t>
            </a:r>
          </a:p>
          <a:p>
            <a:endParaRPr lang="en-GB" dirty="0"/>
          </a:p>
          <a:p>
            <a:endParaRPr lang="en-GB" dirty="0"/>
          </a:p>
        </p:txBody>
      </p:sp>
    </p:spTree>
    <p:extLst>
      <p:ext uri="{BB962C8B-B14F-4D97-AF65-F5344CB8AC3E}">
        <p14:creationId xmlns:p14="http://schemas.microsoft.com/office/powerpoint/2010/main" val="258669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DE65-B429-478C-A53A-A3F2195BD95C}"/>
              </a:ext>
            </a:extLst>
          </p:cNvPr>
          <p:cNvSpPr>
            <a:spLocks noGrp="1"/>
          </p:cNvSpPr>
          <p:nvPr>
            <p:ph type="title"/>
          </p:nvPr>
        </p:nvSpPr>
        <p:spPr/>
        <p:txBody>
          <a:bodyPr/>
          <a:lstStyle/>
          <a:p>
            <a:r>
              <a:rPr lang="en-GB" dirty="0"/>
              <a:t>Quantum approach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A29E33-4DE4-49B5-BBA5-E7C00DAE2588}"/>
                  </a:ext>
                </a:extLst>
              </p:cNvPr>
              <p:cNvSpPr>
                <a:spLocks noGrp="1"/>
              </p:cNvSpPr>
              <p:nvPr>
                <p:ph idx="1"/>
              </p:nvPr>
            </p:nvSpPr>
            <p:spPr/>
            <p:txBody>
              <a:bodyPr>
                <a:normAutofit fontScale="92500" lnSpcReduction="10000"/>
              </a:bodyPr>
              <a:lstStyle/>
              <a:p>
                <a:r>
                  <a:rPr lang="en-GB" dirty="0"/>
                  <a:t>The mental state of participants engage with any of the scenarios in the present paradigm can be written as: </a:t>
                </a:r>
              </a:p>
              <a:p>
                <a:endParaRPr lang="en-GB" dirty="0"/>
              </a:p>
              <a:p>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e>
                    </m:d>
                    <m:r>
                      <a:rPr lang="en-US" i="1">
                        <a:latin typeface="Cambria Math" panose="02040503050406030204" pitchFamily="18" charset="0"/>
                      </a:rPr>
                      <m:t>=</m:t>
                    </m:r>
                    <m:r>
                      <a:rPr lang="en-US" i="1">
                        <a:latin typeface="Cambria Math" panose="02040503050406030204" pitchFamily="18" charset="0"/>
                      </a:rPr>
                      <m:t>𝑎</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𝑦𝑒𝑠</m:t>
                        </m:r>
                      </m:e>
                    </m:d>
                    <m:r>
                      <a:rPr lang="en-US" i="1">
                        <a:latin typeface="Cambria Math" panose="02040503050406030204" pitchFamily="18" charset="0"/>
                      </a:rPr>
                      <m:t>+</m:t>
                    </m:r>
                    <m:r>
                      <a:rPr lang="en-US" i="1">
                        <a:latin typeface="Cambria Math" panose="02040503050406030204" pitchFamily="18" charset="0"/>
                      </a:rPr>
                      <m:t>𝑏</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𝑢𝑛𝑑𝑒𝑐𝑖𝑑𝑒𝑑</m:t>
                        </m:r>
                      </m:e>
                    </m:d>
                    <m:r>
                      <a:rPr lang="en-US" i="1">
                        <a:latin typeface="Cambria Math" panose="02040503050406030204" pitchFamily="18" charset="0"/>
                      </a:rPr>
                      <m:t>+</m:t>
                    </m:r>
                    <m:r>
                      <a:rPr lang="en-US" i="1">
                        <a:latin typeface="Cambria Math" panose="02040503050406030204" pitchFamily="18" charset="0"/>
                      </a:rPr>
                      <m:t>𝑐</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𝑛𝑜</m:t>
                        </m:r>
                      </m:e>
                    </m:d>
                  </m:oMath>
                </a14:m>
                <a:endParaRPr lang="en-GB" dirty="0"/>
              </a:p>
              <a:p>
                <a:endParaRPr lang="en-GB" dirty="0"/>
              </a:p>
              <a:p>
                <a:r>
                  <a:rPr lang="en-GB" dirty="0"/>
                  <a:t>This state is called a </a:t>
                </a:r>
                <a:r>
                  <a:rPr lang="en-GB" u="sng" dirty="0"/>
                  <a:t>superposition state</a:t>
                </a:r>
                <a:r>
                  <a:rPr lang="en-GB" dirty="0"/>
                  <a:t> and it reflects propensity for any of the three options, based on the modulus of the amplitudes </a:t>
                </a:r>
                <a:r>
                  <a:rPr lang="en-GB" i="1" dirty="0"/>
                  <a:t>a</a:t>
                </a:r>
                <a:r>
                  <a:rPr lang="en-GB" dirty="0"/>
                  <a:t>, </a:t>
                </a:r>
                <a:r>
                  <a:rPr lang="en-GB" i="1" dirty="0"/>
                  <a:t>b</a:t>
                </a:r>
                <a:r>
                  <a:rPr lang="en-GB" dirty="0"/>
                  <a:t>, </a:t>
                </a:r>
                <a:r>
                  <a:rPr lang="en-GB" i="1" dirty="0"/>
                  <a:t>c</a:t>
                </a:r>
                <a:r>
                  <a:rPr lang="en-GB" dirty="0"/>
                  <a:t>. </a:t>
                </a:r>
              </a:p>
              <a:p>
                <a:endParaRPr lang="en-GB" dirty="0"/>
              </a:p>
              <a:p>
                <a:r>
                  <a:rPr lang="en-GB" dirty="0"/>
                  <a:t>Note, we employ </a:t>
                </a:r>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𝑦𝑒𝑠</m:t>
                        </m:r>
                      </m:e>
                    </m:d>
                    <m:r>
                      <a:rPr lang="en-US" i="1">
                        <a:latin typeface="Cambria Math" panose="02040503050406030204" pitchFamily="18" charset="0"/>
                      </a:rPr>
                      <m:t>=</m:t>
                    </m:r>
                    <m:d>
                      <m:dPr>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r>
                                <a:rPr lang="en-US" i="1">
                                  <a:latin typeface="Cambria Math" panose="02040503050406030204" pitchFamily="18" charset="0"/>
                                </a:rPr>
                                <m:t>1</m:t>
                              </m:r>
                            </m:e>
                          </m:mr>
                          <m:mr>
                            <m:e>
                              <m:r>
                                <a:rPr lang="en-US" i="1">
                                  <a:latin typeface="Cambria Math" panose="02040503050406030204" pitchFamily="18" charset="0"/>
                                </a:rPr>
                                <m:t>0</m:t>
                              </m:r>
                            </m:e>
                          </m:mr>
                          <m:mr>
                            <m:e>
                              <m:r>
                                <a:rPr lang="en-US" i="1">
                                  <a:latin typeface="Cambria Math" panose="02040503050406030204" pitchFamily="18" charset="0"/>
                                </a:rPr>
                                <m:t>0</m:t>
                              </m:r>
                            </m:e>
                          </m:mr>
                        </m:m>
                      </m:e>
                    </m:d>
                  </m:oMath>
                </a14:m>
                <a:r>
                  <a:rPr lang="en-US" dirty="0"/>
                  <a:t>, </a:t>
                </a:r>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𝑢𝑛𝑑𝑒𝑐𝑖𝑑𝑒𝑑</m:t>
                        </m:r>
                      </m:e>
                    </m:d>
                    <m:r>
                      <a:rPr lang="en-US" i="1">
                        <a:latin typeface="Cambria Math" panose="02040503050406030204" pitchFamily="18" charset="0"/>
                      </a:rPr>
                      <m:t>=</m:t>
                    </m:r>
                    <m:d>
                      <m:dPr>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1</m:t>
                              </m:r>
                            </m:e>
                          </m:mr>
                          <m:mr>
                            <m:e>
                              <m:r>
                                <a:rPr lang="en-US" i="1">
                                  <a:latin typeface="Cambria Math" panose="02040503050406030204" pitchFamily="18" charset="0"/>
                                </a:rPr>
                                <m:t>0</m:t>
                              </m:r>
                            </m:e>
                          </m:mr>
                        </m:m>
                      </m:e>
                    </m:d>
                  </m:oMath>
                </a14:m>
                <a:r>
                  <a:rPr lang="en-US" dirty="0"/>
                  <a:t>, </a:t>
                </a:r>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𝑛𝑜</m:t>
                        </m:r>
                      </m:e>
                    </m:d>
                    <m:r>
                      <a:rPr lang="en-US" i="1">
                        <a:latin typeface="Cambria Math" panose="02040503050406030204" pitchFamily="18" charset="0"/>
                      </a:rPr>
                      <m:t>=</m:t>
                    </m:r>
                    <m:d>
                      <m:dPr>
                        <m:ctrlPr>
                          <a:rPr lang="en-GB" i="1">
                            <a:latin typeface="Cambria Math" panose="02040503050406030204" pitchFamily="18" charset="0"/>
                          </a:rPr>
                        </m:ctrlPr>
                      </m:dPr>
                      <m:e>
                        <m:m>
                          <m:mPr>
                            <m:mcs>
                              <m:mc>
                                <m:mcPr>
                                  <m:count m:val="1"/>
                                  <m:mcJc m:val="center"/>
                                </m:mcPr>
                              </m:mc>
                            </m:mcs>
                            <m:ctrlPr>
                              <a:rPr lang="en-GB"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GB" dirty="0"/>
              </a:p>
            </p:txBody>
          </p:sp>
        </mc:Choice>
        <mc:Fallback xmlns="">
          <p:sp>
            <p:nvSpPr>
              <p:cNvPr id="3" name="Content Placeholder 2">
                <a:extLst>
                  <a:ext uri="{FF2B5EF4-FFF2-40B4-BE49-F238E27FC236}">
                    <a16:creationId xmlns:a16="http://schemas.microsoft.com/office/drawing/2014/main" id="{8CA29E33-4DE4-49B5-BBA5-E7C00DAE2588}"/>
                  </a:ext>
                </a:extLst>
              </p:cNvPr>
              <p:cNvSpPr>
                <a:spLocks noGrp="1" noRot="1" noChangeAspect="1" noMove="1" noResize="1" noEditPoints="1" noAdjustHandles="1" noChangeArrowheads="1" noChangeShapeType="1" noTextEdit="1"/>
              </p:cNvSpPr>
              <p:nvPr>
                <p:ph idx="1"/>
              </p:nvPr>
            </p:nvSpPr>
            <p:spPr>
              <a:blipFill>
                <a:blip r:embed="rId2"/>
                <a:stretch>
                  <a:fillRect l="-928" t="-2801" r="-1333"/>
                </a:stretch>
              </a:blipFill>
            </p:spPr>
            <p:txBody>
              <a:bodyPr/>
              <a:lstStyle/>
              <a:p>
                <a:r>
                  <a:rPr lang="en-GB">
                    <a:noFill/>
                  </a:rPr>
                  <a:t> </a:t>
                </a:r>
              </a:p>
            </p:txBody>
          </p:sp>
        </mc:Fallback>
      </mc:AlternateContent>
    </p:spTree>
    <p:extLst>
      <p:ext uri="{BB962C8B-B14F-4D97-AF65-F5344CB8AC3E}">
        <p14:creationId xmlns:p14="http://schemas.microsoft.com/office/powerpoint/2010/main" val="32198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B5EF-65D4-4222-9018-F4E42852A1C9}"/>
              </a:ext>
            </a:extLst>
          </p:cNvPr>
          <p:cNvSpPr>
            <a:spLocks noGrp="1"/>
          </p:cNvSpPr>
          <p:nvPr>
            <p:ph type="title"/>
          </p:nvPr>
        </p:nvSpPr>
        <p:spPr/>
        <p:txBody>
          <a:bodyPr/>
          <a:lstStyle/>
          <a:p>
            <a:r>
              <a:rPr lang="en-GB" dirty="0"/>
              <a:t>Quantum approach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A49B7C-8EBD-452A-9ACD-855B8DCE9C36}"/>
                  </a:ext>
                </a:extLst>
              </p:cNvPr>
              <p:cNvSpPr>
                <a:spLocks noGrp="1"/>
              </p:cNvSpPr>
              <p:nvPr>
                <p:ph idx="1"/>
              </p:nvPr>
            </p:nvSpPr>
            <p:spPr>
              <a:xfrm>
                <a:off x="838200" y="1477282"/>
                <a:ext cx="10515600" cy="5213804"/>
              </a:xfrm>
            </p:spPr>
            <p:txBody>
              <a:bodyPr>
                <a:normAutofit fontScale="77500" lnSpcReduction="20000"/>
              </a:bodyPr>
              <a:lstStyle/>
              <a:p>
                <a:r>
                  <a:rPr lang="en-GB" dirty="0"/>
                  <a:t>We can also express the mental state as: </a:t>
                </a:r>
              </a:p>
              <a:p>
                <a:endParaRPr lang="en-GB" dirty="0"/>
              </a:p>
              <a:p>
                <a14:m>
                  <m:oMath xmlns:m="http://schemas.openxmlformats.org/officeDocument/2006/math">
                    <m:r>
                      <a:rPr lang="en-US" i="1">
                        <a:latin typeface="Cambria Math" panose="02040503050406030204" pitchFamily="18" charset="0"/>
                      </a:rPr>
                      <m:t>𝜌</m:t>
                    </m:r>
                    <m:r>
                      <a:rPr lang="en-US" i="1">
                        <a:latin typeface="Cambria Math" panose="02040503050406030204" pitchFamily="18" charset="0"/>
                      </a:rPr>
                      <m:t>=</m:t>
                    </m:r>
                    <m:nary>
                      <m:naryPr>
                        <m:chr m:val="∑"/>
                        <m:limLoc m:val="undOvr"/>
                        <m:supHide m:val="on"/>
                        <m:ctrlPr>
                          <a:rPr lang="en-GB" i="1">
                            <a:latin typeface="Cambria Math" panose="02040503050406030204" pitchFamily="18" charset="0"/>
                          </a:rPr>
                        </m:ctrlPr>
                      </m:naryPr>
                      <m:sub>
                        <m:r>
                          <a:rPr lang="en-US" i="1">
                            <a:latin typeface="Cambria Math" panose="02040503050406030204" pitchFamily="18" charset="0"/>
                          </a:rPr>
                          <m:t>𝑖</m:t>
                        </m:r>
                      </m:sub>
                      <m:sup/>
                      <m:e>
                        <m:sSub>
                          <m:sSubPr>
                            <m:ctrlPr>
                              <a:rPr lang="en-GB"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sSub>
                          <m:sSubPr>
                            <m:ctrlPr>
                              <a:rPr lang="en-GB" i="1">
                                <a:latin typeface="Cambria Math" panose="02040503050406030204" pitchFamily="18" charset="0"/>
                              </a:rPr>
                            </m:ctrlPr>
                          </m:sSubPr>
                          <m:e>
                            <m:r>
                              <a:rPr lang="en-US" i="1">
                                <a:latin typeface="Cambria Math" panose="02040503050406030204" pitchFamily="18" charset="0"/>
                              </a:rPr>
                              <m:t>𝑃</m:t>
                            </m:r>
                          </m:e>
                          <m:sub>
                            <m:sSub>
                              <m:sSubPr>
                                <m:ctrlPr>
                                  <a:rPr lang="en-GB"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sub>
                        </m:sSub>
                      </m:e>
                    </m:nary>
                  </m:oMath>
                </a14:m>
                <a:r>
                  <a:rPr lang="en-US" dirty="0"/>
                  <a:t>, where the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oMath>
                </a14:m>
                <a:r>
                  <a:rPr lang="en-US" dirty="0"/>
                  <a:t>’s are classical probabilities, and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𝑃</m:t>
                        </m:r>
                      </m:e>
                      <m:sub>
                        <m:sSub>
                          <m:sSubPr>
                            <m:ctrlPr>
                              <a:rPr lang="en-GB"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sub>
                    </m:sSub>
                    <m:r>
                      <a:rPr lang="en-US" i="1">
                        <a:latin typeface="Cambria Math" panose="02040503050406030204" pitchFamily="18" charset="0"/>
                      </a:rPr>
                      <m:t>=</m:t>
                    </m:r>
                    <m:d>
                      <m:dPr>
                        <m:begChr m:val=""/>
                        <m:endChr m:val="⟩"/>
                        <m:ctrlPr>
                          <a:rPr lang="en-GB" i="1">
                            <a:latin typeface="Cambria Math" panose="02040503050406030204" pitchFamily="18" charset="0"/>
                          </a:rPr>
                        </m:ctrlPr>
                      </m:dPr>
                      <m:e>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e>
                    </m:d>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r>
                          <a:rPr lang="en-US" i="1">
                            <a:latin typeface="Cambria Math" panose="02040503050406030204" pitchFamily="18" charset="0"/>
                          </a:rPr>
                          <m:t>|</m:t>
                        </m:r>
                      </m:e>
                    </m:d>
                  </m:oMath>
                </a14:m>
                <a:endParaRPr lang="en-GB" dirty="0"/>
              </a:p>
              <a:p>
                <a:endParaRPr lang="en-GB" dirty="0"/>
              </a:p>
              <a:p>
                <a14:m>
                  <m:oMath xmlns:m="http://schemas.openxmlformats.org/officeDocument/2006/math">
                    <m:r>
                      <a:rPr lang="en-US" i="1" smtClean="0">
                        <a:latin typeface="Cambria Math" panose="02040503050406030204" pitchFamily="18" charset="0"/>
                      </a:rPr>
                      <m:t>𝜌</m:t>
                    </m:r>
                  </m:oMath>
                </a14:m>
                <a:r>
                  <a:rPr lang="en-GB" dirty="0"/>
                  <a:t> is called a density matrix and it reflects classical uncertainty about the state </a:t>
                </a:r>
              </a:p>
              <a:p>
                <a:endParaRPr lang="en-GB" dirty="0"/>
              </a:p>
              <a:p>
                <a14:m>
                  <m:oMath xmlns:m="http://schemas.openxmlformats.org/officeDocument/2006/math">
                    <m:r>
                      <a:rPr lang="en-US" i="1" smtClean="0">
                        <a:latin typeface="Cambria Math" panose="02040503050406030204" pitchFamily="18" charset="0"/>
                      </a:rPr>
                      <m:t>𝜌</m:t>
                    </m:r>
                  </m:oMath>
                </a14:m>
                <a:r>
                  <a:rPr lang="en-GB" dirty="0"/>
                  <a:t> can be diagonal or have non-zero terms off diagonal. In the former case, we only have classical uncertainty about the true, underlying (but unknown) value of the system (answer to a question). </a:t>
                </a:r>
              </a:p>
              <a:p>
                <a:endParaRPr lang="en-GB" dirty="0"/>
              </a:p>
              <a:p>
                <a:r>
                  <a:rPr lang="en-GB" dirty="0"/>
                  <a:t>In the latter case, we have quantum uncertainty too; here, measurements do not just reveal unknown, pre-existing values, but can bring outcomes into being.   </a:t>
                </a:r>
              </a:p>
              <a:p>
                <a:endParaRPr lang="en-GB" dirty="0"/>
              </a:p>
              <a:p>
                <a:r>
                  <a:rPr lang="en-US" dirty="0"/>
                  <a:t>The transition from superposition uncertainty to classical uncertainty is the hallmark of open-systems dynamics. </a:t>
                </a:r>
                <a:endParaRPr lang="en-GB" dirty="0"/>
              </a:p>
            </p:txBody>
          </p:sp>
        </mc:Choice>
        <mc:Fallback xmlns="">
          <p:sp>
            <p:nvSpPr>
              <p:cNvPr id="3" name="Content Placeholder 2">
                <a:extLst>
                  <a:ext uri="{FF2B5EF4-FFF2-40B4-BE49-F238E27FC236}">
                    <a16:creationId xmlns:a16="http://schemas.microsoft.com/office/drawing/2014/main" id="{45A49B7C-8EBD-452A-9ACD-855B8DCE9C36}"/>
                  </a:ext>
                </a:extLst>
              </p:cNvPr>
              <p:cNvSpPr>
                <a:spLocks noGrp="1" noRot="1" noChangeAspect="1" noMove="1" noResize="1" noEditPoints="1" noAdjustHandles="1" noChangeArrowheads="1" noChangeShapeType="1" noTextEdit="1"/>
              </p:cNvSpPr>
              <p:nvPr>
                <p:ph idx="1"/>
              </p:nvPr>
            </p:nvSpPr>
            <p:spPr>
              <a:xfrm>
                <a:off x="838200" y="1477282"/>
                <a:ext cx="10515600" cy="5213804"/>
              </a:xfrm>
              <a:blipFill>
                <a:blip r:embed="rId2"/>
                <a:stretch>
                  <a:fillRect l="-696" t="-2336"/>
                </a:stretch>
              </a:blipFill>
            </p:spPr>
            <p:txBody>
              <a:bodyPr/>
              <a:lstStyle/>
              <a:p>
                <a:r>
                  <a:rPr lang="en-GB">
                    <a:noFill/>
                  </a:rPr>
                  <a:t> </a:t>
                </a:r>
              </a:p>
            </p:txBody>
          </p:sp>
        </mc:Fallback>
      </mc:AlternateContent>
    </p:spTree>
    <p:extLst>
      <p:ext uri="{BB962C8B-B14F-4D97-AF65-F5344CB8AC3E}">
        <p14:creationId xmlns:p14="http://schemas.microsoft.com/office/powerpoint/2010/main" val="35317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7007-EEF5-448C-A565-FC130D50E42F}"/>
              </a:ext>
            </a:extLst>
          </p:cNvPr>
          <p:cNvSpPr>
            <a:spLocks noGrp="1"/>
          </p:cNvSpPr>
          <p:nvPr>
            <p:ph type="title"/>
          </p:nvPr>
        </p:nvSpPr>
        <p:spPr/>
        <p:txBody>
          <a:bodyPr/>
          <a:lstStyle/>
          <a:p>
            <a:r>
              <a:rPr lang="en-GB" dirty="0"/>
              <a:t>Quantum approach – unitary part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E1D976-59FC-4A9B-890B-5186CF57FFB7}"/>
                  </a:ext>
                </a:extLst>
              </p:cNvPr>
              <p:cNvSpPr>
                <a:spLocks noGrp="1"/>
              </p:cNvSpPr>
              <p:nvPr>
                <p:ph idx="1"/>
              </p:nvPr>
            </p:nvSpPr>
            <p:spPr/>
            <p:txBody>
              <a:bodyPr/>
              <a:lstStyle/>
              <a:p>
                <a:r>
                  <a:rPr lang="en-US" dirty="0"/>
                  <a:t>Schrödinger’s equation  </a:t>
                </a:r>
                <a14:m>
                  <m:oMath xmlns:m="http://schemas.openxmlformats.org/officeDocument/2006/math">
                    <m:f>
                      <m:fPr>
                        <m:ctrlPr>
                          <a:rPr lang="en-GB" i="1">
                            <a:latin typeface="Cambria Math" panose="02040503050406030204" pitchFamily="18" charset="0"/>
                          </a:rPr>
                        </m:ctrlPr>
                      </m:fPr>
                      <m:num>
                        <m:r>
                          <a:rPr lang="en-US" i="1">
                            <a:latin typeface="Cambria Math" panose="02040503050406030204" pitchFamily="18" charset="0"/>
                          </a:rPr>
                          <m:t>𝑑</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d>
                              <m:dPr>
                                <m:ctrlPr>
                                  <a:rPr lang="en-GB" i="1">
                                    <a:latin typeface="Cambria Math" panose="02040503050406030204" pitchFamily="18" charset="0"/>
                                  </a:rPr>
                                </m:ctrlPr>
                              </m:dPr>
                              <m:e>
                                <m:r>
                                  <a:rPr lang="en-US" i="1">
                                    <a:latin typeface="Cambria Math" panose="02040503050406030204" pitchFamily="18" charset="0"/>
                                  </a:rPr>
                                  <m:t>𝑡</m:t>
                                </m:r>
                              </m:e>
                            </m:d>
                          </m:e>
                        </m:d>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𝑖𝐻</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d>
                          <m:dPr>
                            <m:ctrlPr>
                              <a:rPr lang="en-GB" i="1">
                                <a:latin typeface="Cambria Math" panose="02040503050406030204" pitchFamily="18" charset="0"/>
                              </a:rPr>
                            </m:ctrlPr>
                          </m:dPr>
                          <m:e>
                            <m:r>
                              <a:rPr lang="en-US" i="1">
                                <a:latin typeface="Cambria Math" panose="02040503050406030204" pitchFamily="18" charset="0"/>
                              </a:rPr>
                              <m:t>𝑡</m:t>
                            </m:r>
                          </m:e>
                        </m:d>
                      </m:e>
                    </m:d>
                  </m:oMath>
                </a14:m>
                <a:r>
                  <a:rPr lang="en-US" dirty="0"/>
                  <a:t> </a:t>
                </a:r>
              </a:p>
              <a:p>
                <a:endParaRPr lang="en-US" dirty="0"/>
              </a:p>
              <a:p>
                <a14:m>
                  <m:oMath xmlns:m="http://schemas.openxmlformats.org/officeDocument/2006/math">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d>
                          <m:dPr>
                            <m:ctrlPr>
                              <a:rPr lang="en-GB" i="1">
                                <a:latin typeface="Cambria Math" panose="02040503050406030204" pitchFamily="18" charset="0"/>
                              </a:rPr>
                            </m:ctrlPr>
                          </m:dPr>
                          <m:e>
                            <m:r>
                              <a:rPr lang="en-US" i="1">
                                <a:latin typeface="Cambria Math" panose="02040503050406030204" pitchFamily="18" charset="0"/>
                              </a:rPr>
                              <m:t>𝑡</m:t>
                            </m:r>
                          </m:e>
                        </m:d>
                      </m:e>
                    </m:d>
                    <m:r>
                      <a:rPr lang="en-US" i="1">
                        <a:latin typeface="Cambria Math" panose="02040503050406030204" pitchFamily="18" charset="0"/>
                      </a:rPr>
                      <m:t>=</m:t>
                    </m:r>
                    <m:sSup>
                      <m:sSupPr>
                        <m:ctrlPr>
                          <a:rPr lang="en-GB"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𝐻</m:t>
                        </m:r>
                      </m:sup>
                    </m:sSup>
                    <m:r>
                      <a:rPr lang="en-US" i="1">
                        <a:latin typeface="Cambria Math" panose="02040503050406030204" pitchFamily="18" charset="0"/>
                      </a:rPr>
                      <m:t> </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d>
                          <m:dPr>
                            <m:ctrlPr>
                              <a:rPr lang="en-GB" i="1">
                                <a:latin typeface="Cambria Math" panose="02040503050406030204" pitchFamily="18" charset="0"/>
                              </a:rPr>
                            </m:ctrlPr>
                          </m:dPr>
                          <m:e>
                            <m:r>
                              <a:rPr lang="en-US" i="1">
                                <a:latin typeface="Cambria Math" panose="02040503050406030204" pitchFamily="18" charset="0"/>
                              </a:rPr>
                              <m:t>0</m:t>
                            </m:r>
                          </m:e>
                        </m:d>
                      </m:e>
                    </m:d>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d>
                      <m:dPr>
                        <m:begChr m:val=""/>
                        <m:endChr m:val="⟩"/>
                        <m:ctrlPr>
                          <a:rPr lang="en-GB"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𝜓</m:t>
                        </m:r>
                        <m:d>
                          <m:dPr>
                            <m:ctrlPr>
                              <a:rPr lang="en-GB" i="1">
                                <a:latin typeface="Cambria Math" panose="02040503050406030204" pitchFamily="18" charset="0"/>
                              </a:rPr>
                            </m:ctrlPr>
                          </m:dPr>
                          <m:e>
                            <m:r>
                              <a:rPr lang="en-US" i="1">
                                <a:latin typeface="Cambria Math" panose="02040503050406030204" pitchFamily="18" charset="0"/>
                              </a:rPr>
                              <m:t>0</m:t>
                            </m:r>
                          </m:e>
                        </m:d>
                      </m:e>
                    </m:d>
                  </m:oMath>
                </a14:m>
                <a:endParaRPr lang="en-GB" dirty="0"/>
              </a:p>
              <a:p>
                <a:endParaRPr lang="en-GB" dirty="0"/>
              </a:p>
              <a:p>
                <a:r>
                  <a:rPr lang="en-GB" dirty="0"/>
                  <a:t>H: Hamiltonian (dynamical information) </a:t>
                </a:r>
              </a:p>
              <a:p>
                <a:endParaRPr lang="en-GB" dirty="0"/>
              </a:p>
              <a:p>
                <a:r>
                  <a:rPr lang="en-GB" dirty="0"/>
                  <a:t>U: a unitary matrix. </a:t>
                </a:r>
              </a:p>
            </p:txBody>
          </p:sp>
        </mc:Choice>
        <mc:Fallback xmlns="">
          <p:sp>
            <p:nvSpPr>
              <p:cNvPr id="3" name="Content Placeholder 2">
                <a:extLst>
                  <a:ext uri="{FF2B5EF4-FFF2-40B4-BE49-F238E27FC236}">
                    <a16:creationId xmlns:a16="http://schemas.microsoft.com/office/drawing/2014/main" id="{F1E1D976-59FC-4A9B-890B-5186CF57FFB7}"/>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val="19702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1505-D6E3-496C-A501-9323A771BBB8}"/>
              </a:ext>
            </a:extLst>
          </p:cNvPr>
          <p:cNvSpPr>
            <a:spLocks noGrp="1"/>
          </p:cNvSpPr>
          <p:nvPr>
            <p:ph type="title"/>
          </p:nvPr>
        </p:nvSpPr>
        <p:spPr/>
        <p:txBody>
          <a:bodyPr/>
          <a:lstStyle/>
          <a:p>
            <a:r>
              <a:rPr lang="en-GB" dirty="0"/>
              <a:t>Quantum approach – unitary part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CA1F2F-1EEC-4675-9793-80D9E669E364}"/>
                  </a:ext>
                </a:extLst>
              </p:cNvPr>
              <p:cNvSpPr>
                <a:spLocks noGrp="1"/>
              </p:cNvSpPr>
              <p:nvPr>
                <p:ph idx="1"/>
              </p:nvPr>
            </p:nvSpPr>
            <p:spPr/>
            <p:txBody>
              <a:bodyPr>
                <a:normAutofit fontScale="92500" lnSpcReduction="10000"/>
              </a:bodyPr>
              <a:lstStyle/>
              <a:p>
                <a:r>
                  <a:rPr lang="en-US" dirty="0"/>
                  <a:t>We propose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d>
                      <m:dPr>
                        <m:ctrlPr>
                          <a:rPr lang="en-GB" i="1">
                            <a:latin typeface="Cambria Math" panose="02040503050406030204" pitchFamily="18" charset="0"/>
                          </a:rPr>
                        </m:ctrlPr>
                      </m:dPr>
                      <m:e>
                        <m:m>
                          <m:mPr>
                            <m:plcHide m:val="on"/>
                            <m:mcs>
                              <m:mc>
                                <m:mcPr>
                                  <m:count m:val="3"/>
                                  <m:mcJc m:val="center"/>
                                </m:mcPr>
                              </m:mc>
                            </m:mcs>
                            <m:ctrlPr>
                              <a:rPr lang="en-GB" i="1">
                                <a:latin typeface="Cambria Math" panose="02040503050406030204" pitchFamily="18" charset="0"/>
                              </a:rPr>
                            </m:ctrlPr>
                          </m:mPr>
                          <m:mr>
                            <m:e>
                              <m:r>
                                <m:rPr>
                                  <m:sty m:val="p"/>
                                </m:rPr>
                                <a:rPr lang="en-US">
                                  <a:latin typeface="Cambria Math" panose="02040503050406030204" pitchFamily="18" charset="0"/>
                                </a:rPr>
                                <m:t>E</m:t>
                              </m:r>
                              <m:r>
                                <a:rPr lang="en-US">
                                  <a:latin typeface="Cambria Math" panose="02040503050406030204" pitchFamily="18" charset="0"/>
                                </a:rPr>
                                <m:t>0</m:t>
                              </m:r>
                            </m:e>
                            <m:e>
                              <m:r>
                                <a:rPr lang="en-US" i="1">
                                  <a:latin typeface="Cambria Math" panose="02040503050406030204" pitchFamily="18" charset="0"/>
                                </a:rPr>
                                <m:t>𝑑</m:t>
                              </m:r>
                            </m:e>
                            <m:e>
                              <m:r>
                                <a:rPr lang="en-US" i="1">
                                  <a:latin typeface="Cambria Math" panose="02040503050406030204" pitchFamily="18" charset="0"/>
                                </a:rPr>
                                <m:t>0</m:t>
                              </m:r>
                            </m:e>
                          </m:mr>
                          <m:mr>
                            <m:e>
                              <m:r>
                                <a:rPr lang="en-US" i="1">
                                  <a:latin typeface="Cambria Math" panose="02040503050406030204" pitchFamily="18" charset="0"/>
                                </a:rPr>
                                <m:t>𝑑</m:t>
                              </m:r>
                            </m:e>
                            <m:e>
                              <m:r>
                                <a:rPr lang="en-US" i="1">
                                  <a:latin typeface="Cambria Math" panose="02040503050406030204" pitchFamily="18" charset="0"/>
                                </a:rPr>
                                <m:t>0</m:t>
                              </m:r>
                            </m:e>
                            <m:e>
                              <m:r>
                                <a:rPr lang="en-US" i="1">
                                  <a:latin typeface="Cambria Math" panose="02040503050406030204" pitchFamily="18" charset="0"/>
                                </a:rPr>
                                <m:t>𝑑</m:t>
                              </m:r>
                            </m:e>
                          </m:mr>
                          <m:mr>
                            <m:e>
                              <m:r>
                                <a:rPr lang="en-US" i="1">
                                  <a:latin typeface="Cambria Math" panose="02040503050406030204" pitchFamily="18" charset="0"/>
                                </a:rPr>
                                <m:t>0</m:t>
                              </m:r>
                            </m:e>
                            <m:e>
                              <m:r>
                                <a:rPr lang="en-US" i="1">
                                  <a:latin typeface="Cambria Math" panose="02040503050406030204" pitchFamily="18" charset="0"/>
                                </a:rPr>
                                <m:t>𝑑</m:t>
                              </m:r>
                            </m:e>
                            <m:e>
                              <m:r>
                                <m:rPr>
                                  <m:sty m:val="p"/>
                                </m:rPr>
                                <a:rPr lang="en-US">
                                  <a:latin typeface="Cambria Math" panose="02040503050406030204" pitchFamily="18" charset="0"/>
                                </a:rPr>
                                <m:t>E</m:t>
                              </m:r>
                              <m:r>
                                <a:rPr lang="en-US">
                                  <a:latin typeface="Cambria Math" panose="02040503050406030204" pitchFamily="18" charset="0"/>
                                </a:rPr>
                                <m:t>0</m:t>
                              </m:r>
                            </m:e>
                          </m:mr>
                        </m:m>
                      </m:e>
                    </m:d>
                    <m:r>
                      <a:rPr lang="en-GB" b="0" i="0" smtClean="0">
                        <a:latin typeface="Cambria Math" panose="02040503050406030204" pitchFamily="18" charset="0"/>
                      </a:rPr>
                      <m:t>.</m:t>
                    </m:r>
                  </m:oMath>
                </a14:m>
                <a:endParaRPr lang="en-US" dirty="0"/>
              </a:p>
              <a:p>
                <a:endParaRPr lang="en-US" dirty="0"/>
              </a:p>
              <a:p>
                <a:r>
                  <a:rPr lang="en-US" dirty="0"/>
                  <a:t>This embodies a psychological assumption that with time amplitude is transferred from the middle (uncertainty) basis vector to the two basis vectors for the two specific (yes, no) responses.</a:t>
                </a:r>
              </a:p>
              <a:p>
                <a:endParaRPr lang="en-US" dirty="0"/>
              </a:p>
              <a:p>
                <a:r>
                  <a:rPr lang="en-US" dirty="0"/>
                  <a:t>For simplicity we can set E0=1. </a:t>
                </a:r>
              </a:p>
              <a:p>
                <a:endParaRPr lang="en-US" dirty="0"/>
              </a:p>
              <a:p>
                <a:r>
                  <a:rPr lang="en-US" dirty="0"/>
                  <a:t>This Hamiltonian produces oscillations at two frequencies. </a:t>
                </a:r>
                <a:endParaRPr lang="en-GB" dirty="0"/>
              </a:p>
            </p:txBody>
          </p:sp>
        </mc:Choice>
        <mc:Fallback xmlns="">
          <p:sp>
            <p:nvSpPr>
              <p:cNvPr id="3" name="Content Placeholder 2">
                <a:extLst>
                  <a:ext uri="{FF2B5EF4-FFF2-40B4-BE49-F238E27FC236}">
                    <a16:creationId xmlns:a16="http://schemas.microsoft.com/office/drawing/2014/main" id="{71CA1F2F-1EEC-4675-9793-80D9E669E364}"/>
                  </a:ext>
                </a:extLst>
              </p:cNvPr>
              <p:cNvSpPr>
                <a:spLocks noGrp="1" noRot="1" noChangeAspect="1" noMove="1" noResize="1" noEditPoints="1" noAdjustHandles="1" noChangeArrowheads="1" noChangeShapeType="1" noTextEdit="1"/>
              </p:cNvSpPr>
              <p:nvPr>
                <p:ph idx="1"/>
              </p:nvPr>
            </p:nvSpPr>
            <p:spPr>
              <a:blipFill>
                <a:blip r:embed="rId2"/>
                <a:stretch>
                  <a:fillRect l="-928" t="-1401" b="-1261"/>
                </a:stretch>
              </a:blipFill>
            </p:spPr>
            <p:txBody>
              <a:bodyPr/>
              <a:lstStyle/>
              <a:p>
                <a:r>
                  <a:rPr lang="en-GB">
                    <a:noFill/>
                  </a:rPr>
                  <a:t> </a:t>
                </a:r>
              </a:p>
            </p:txBody>
          </p:sp>
        </mc:Fallback>
      </mc:AlternateContent>
    </p:spTree>
    <p:extLst>
      <p:ext uri="{BB962C8B-B14F-4D97-AF65-F5344CB8AC3E}">
        <p14:creationId xmlns:p14="http://schemas.microsoft.com/office/powerpoint/2010/main" val="41101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3A76-A84E-4AAE-B5BC-A935CEA28325}"/>
              </a:ext>
            </a:extLst>
          </p:cNvPr>
          <p:cNvSpPr>
            <a:spLocks noGrp="1"/>
          </p:cNvSpPr>
          <p:nvPr>
            <p:ph type="title"/>
          </p:nvPr>
        </p:nvSpPr>
        <p:spPr/>
        <p:txBody>
          <a:bodyPr/>
          <a:lstStyle/>
          <a:p>
            <a:r>
              <a:rPr lang="en-GB" dirty="0"/>
              <a:t>Quantum approach – open systems part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67AB87-C0BD-429A-9067-CC9008EC005F}"/>
                  </a:ext>
                </a:extLst>
              </p:cNvPr>
              <p:cNvSpPr>
                <a:spLocks noGrp="1"/>
              </p:cNvSpPr>
              <p:nvPr>
                <p:ph idx="1"/>
              </p:nvPr>
            </p:nvSpPr>
            <p:spPr>
              <a:xfrm>
                <a:off x="838200" y="1825625"/>
                <a:ext cx="10515600" cy="2427061"/>
              </a:xfrm>
            </p:spPr>
            <p:txBody>
              <a:bodyPr/>
              <a:lstStyle/>
              <a:p>
                <a:r>
                  <a:rPr lang="en-GB" dirty="0"/>
                  <a:t>Governed by the Lindblad equation: </a:t>
                </a:r>
              </a:p>
              <a:p>
                <a:endParaRPr lang="en-GB" dirty="0"/>
              </a:p>
              <a:p>
                <a14:m>
                  <m:oMath xmlns:m="http://schemas.openxmlformats.org/officeDocument/2006/math">
                    <m:acc>
                      <m:accPr>
                        <m:chr m:val="̇"/>
                        <m:ctrlPr>
                          <a:rPr lang="en-GB" i="1">
                            <a:latin typeface="Cambria Math" panose="02040503050406030204" pitchFamily="18" charset="0"/>
                          </a:rPr>
                        </m:ctrlPr>
                      </m:accPr>
                      <m:e>
                        <m:r>
                          <a:rPr lang="en-US" i="1">
                            <a:latin typeface="Cambria Math" panose="02040503050406030204" pitchFamily="18" charset="0"/>
                          </a:rPr>
                          <m:t>𝜌</m:t>
                        </m:r>
                      </m:e>
                    </m:acc>
                    <m:r>
                      <a:rPr lang="en-US" i="1">
                        <a:latin typeface="Cambria Math" panose="02040503050406030204" pitchFamily="18" charset="0"/>
                      </a:rPr>
                      <m:t>=−</m:t>
                    </m:r>
                    <m:r>
                      <a:rPr lang="en-US" i="1">
                        <a:latin typeface="Cambria Math" panose="02040503050406030204" pitchFamily="18" charset="0"/>
                      </a:rPr>
                      <m:t>𝑖</m:t>
                    </m:r>
                    <m:d>
                      <m:dPr>
                        <m:begChr m:val="["/>
                        <m:endChr m:val="]"/>
                        <m:ctrlPr>
                          <a:rPr lang="en-GB"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𝜌</m:t>
                        </m:r>
                      </m:e>
                    </m:d>
                    <m:r>
                      <a:rPr lang="en-US" i="1">
                        <a:latin typeface="Cambria Math" panose="02040503050406030204" pitchFamily="18" charset="0"/>
                      </a:rPr>
                      <m:t>+</m:t>
                    </m:r>
                    <m:nary>
                      <m:naryPr>
                        <m:chr m:val="∑"/>
                        <m:limLoc m:val="undOvr"/>
                        <m:supHide m:val="on"/>
                        <m:ctrlPr>
                          <a:rPr lang="en-GB" i="1">
                            <a:latin typeface="Cambria Math" panose="02040503050406030204" pitchFamily="18" charset="0"/>
                          </a:rPr>
                        </m:ctrlPr>
                      </m:naryPr>
                      <m:sub>
                        <m:r>
                          <a:rPr lang="en-US" i="1">
                            <a:latin typeface="Cambria Math" panose="02040503050406030204" pitchFamily="18" charset="0"/>
                          </a:rPr>
                          <m:t>𝑗</m:t>
                        </m:r>
                      </m:sub>
                      <m:sup/>
                      <m:e>
                        <m:sSub>
                          <m:sSubPr>
                            <m:ctrlPr>
                              <a:rPr lang="en-GB" i="1">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𝑗</m:t>
                            </m:r>
                          </m:sub>
                        </m:sSub>
                      </m:e>
                    </m:nary>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r>
                          <a:rPr lang="en-US" i="1">
                            <a:latin typeface="Cambria Math" panose="02040503050406030204" pitchFamily="18" charset="0"/>
                          </a:rPr>
                          <m:t>𝜌</m:t>
                        </m:r>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𝑗</m:t>
                            </m:r>
                          </m:sub>
                          <m:sup>
                            <m:r>
                              <a:rPr lang="en-US" i="1">
                                <a:latin typeface="Cambria Math" panose="02040503050406030204" pitchFamily="18" charset="0"/>
                              </a:rPr>
                              <m:t>†</m:t>
                            </m:r>
                          </m:sup>
                        </m:sSubSup>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𝜌</m:t>
                        </m:r>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𝑗</m:t>
                            </m:r>
                          </m:sub>
                          <m:sup>
                            <m:r>
                              <a:rPr lang="en-US" i="1">
                                <a:latin typeface="Cambria Math" panose="02040503050406030204" pitchFamily="18" charset="0"/>
                              </a:rPr>
                              <m:t>†</m:t>
                            </m:r>
                          </m:sup>
                        </m:sSubSup>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r>
                          <a:rPr lang="en-US" i="1">
                            <a:latin typeface="Cambria Math" panose="02040503050406030204" pitchFamily="18" charset="0"/>
                          </a:rPr>
                          <m:t>−</m:t>
                        </m:r>
                        <m:f>
                          <m:fPr>
                            <m:ctrlPr>
                              <a:rPr lang="en-GB"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GB"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𝑗</m:t>
                            </m:r>
                          </m:sub>
                          <m:sup>
                            <m:r>
                              <a:rPr lang="en-US" i="1">
                                <a:latin typeface="Cambria Math" panose="02040503050406030204" pitchFamily="18" charset="0"/>
                              </a:rPr>
                              <m:t>†</m:t>
                            </m:r>
                          </m:sup>
                        </m:sSubSup>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sub>
                        </m:sSub>
                        <m:r>
                          <a:rPr lang="en-US" i="1">
                            <a:latin typeface="Cambria Math" panose="02040503050406030204" pitchFamily="18" charset="0"/>
                          </a:rPr>
                          <m:t>𝜌</m:t>
                        </m:r>
                      </m:e>
                    </m:d>
                  </m:oMath>
                </a14:m>
                <a:r>
                  <a:rPr lang="en-US" dirty="0"/>
                  <a:t>.</a:t>
                </a:r>
                <a:endParaRPr lang="en-GB" dirty="0"/>
              </a:p>
            </p:txBody>
          </p:sp>
        </mc:Choice>
        <mc:Fallback xmlns="">
          <p:sp>
            <p:nvSpPr>
              <p:cNvPr id="3" name="Content Placeholder 2">
                <a:extLst>
                  <a:ext uri="{FF2B5EF4-FFF2-40B4-BE49-F238E27FC236}">
                    <a16:creationId xmlns:a16="http://schemas.microsoft.com/office/drawing/2014/main" id="{4E67AB87-C0BD-429A-9067-CC9008EC005F}"/>
                  </a:ext>
                </a:extLst>
              </p:cNvPr>
              <p:cNvSpPr>
                <a:spLocks noGrp="1" noRot="1" noChangeAspect="1" noMove="1" noResize="1" noEditPoints="1" noAdjustHandles="1" noChangeArrowheads="1" noChangeShapeType="1" noTextEdit="1"/>
              </p:cNvSpPr>
              <p:nvPr>
                <p:ph idx="1"/>
              </p:nvPr>
            </p:nvSpPr>
            <p:spPr>
              <a:xfrm>
                <a:off x="838200" y="1825625"/>
                <a:ext cx="10515600" cy="2427061"/>
              </a:xfrm>
              <a:blipFill>
                <a:blip r:embed="rId2"/>
                <a:stretch>
                  <a:fillRect l="-1043" t="-4010"/>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773E367C-3BA1-440C-BCD1-5BFB92988FD9}"/>
              </a:ext>
            </a:extLst>
          </p:cNvPr>
          <p:cNvSpPr/>
          <p:nvPr/>
        </p:nvSpPr>
        <p:spPr>
          <a:xfrm>
            <a:off x="1683657" y="2815771"/>
            <a:ext cx="1524000" cy="7692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789B931-E46F-41A5-A81D-B69164C9C72C}"/>
              </a:ext>
            </a:extLst>
          </p:cNvPr>
          <p:cNvSpPr txBox="1"/>
          <p:nvPr/>
        </p:nvSpPr>
        <p:spPr>
          <a:xfrm>
            <a:off x="551542" y="4499429"/>
            <a:ext cx="3091543" cy="1200329"/>
          </a:xfrm>
          <a:prstGeom prst="rect">
            <a:avLst/>
          </a:prstGeom>
          <a:noFill/>
        </p:spPr>
        <p:txBody>
          <a:bodyPr wrap="square" rtlCol="0">
            <a:spAutoFit/>
          </a:bodyPr>
          <a:lstStyle/>
          <a:p>
            <a:r>
              <a:rPr lang="en-GB" dirty="0"/>
              <a:t>Schrödinger's equation, but for </a:t>
            </a:r>
          </a:p>
          <a:p>
            <a:r>
              <a:rPr lang="en-GB" dirty="0"/>
              <a:t>density matrices. </a:t>
            </a:r>
          </a:p>
          <a:p>
            <a:r>
              <a:rPr lang="en-GB" dirty="0"/>
              <a:t>[A,B]=AB-BA</a:t>
            </a:r>
          </a:p>
          <a:p>
            <a:endParaRPr lang="en-GB" dirty="0"/>
          </a:p>
        </p:txBody>
      </p:sp>
      <p:cxnSp>
        <p:nvCxnSpPr>
          <p:cNvPr id="7" name="Straight Arrow Connector 6">
            <a:extLst>
              <a:ext uri="{FF2B5EF4-FFF2-40B4-BE49-F238E27FC236}">
                <a16:creationId xmlns:a16="http://schemas.microsoft.com/office/drawing/2014/main" id="{5D56505A-A823-433A-94F1-E891E076362F}"/>
              </a:ext>
            </a:extLst>
          </p:cNvPr>
          <p:cNvCxnSpPr>
            <a:stCxn id="4" idx="4"/>
          </p:cNvCxnSpPr>
          <p:nvPr/>
        </p:nvCxnSpPr>
        <p:spPr>
          <a:xfrm flipH="1">
            <a:off x="1901371" y="3585029"/>
            <a:ext cx="544286" cy="91440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77AB4E-6983-496A-BFA5-6F0E1A990964}"/>
                  </a:ext>
                </a:extLst>
              </p:cNvPr>
              <p:cNvSpPr txBox="1"/>
              <p:nvPr/>
            </p:nvSpPr>
            <p:spPr>
              <a:xfrm>
                <a:off x="3004457" y="5242832"/>
                <a:ext cx="3091543" cy="1499641"/>
              </a:xfrm>
              <a:prstGeom prst="rect">
                <a:avLst/>
              </a:prstGeom>
              <a:noFill/>
            </p:spPr>
            <p:txBody>
              <a:bodyPr wrap="square" rtlCol="0">
                <a:spAutoFit/>
              </a:bodyPr>
              <a:lstStyle/>
              <a:p>
                <a:r>
                  <a:rPr lang="en-GB" dirty="0"/>
                  <a:t>The </a:t>
                </a:r>
                <a14:m>
                  <m:oMath xmlns:m="http://schemas.openxmlformats.org/officeDocument/2006/math">
                    <m:sSub>
                      <m:sSubPr>
                        <m:ctrlPr>
                          <a:rPr lang="en-GB" i="1" smtClean="0">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𝑗</m:t>
                        </m:r>
                      </m:sub>
                    </m:sSub>
                  </m:oMath>
                </a14:m>
                <a:r>
                  <a:rPr lang="en-GB" dirty="0"/>
                  <a:t> determine the degree of environmental influence on dynamics (but can be absorbed in other parameters). </a:t>
                </a:r>
              </a:p>
              <a:p>
                <a:endParaRPr lang="en-GB" dirty="0"/>
              </a:p>
            </p:txBody>
          </p:sp>
        </mc:Choice>
        <mc:Fallback xmlns="">
          <p:sp>
            <p:nvSpPr>
              <p:cNvPr id="8" name="TextBox 7">
                <a:extLst>
                  <a:ext uri="{FF2B5EF4-FFF2-40B4-BE49-F238E27FC236}">
                    <a16:creationId xmlns:a16="http://schemas.microsoft.com/office/drawing/2014/main" id="{F077AB4E-6983-496A-BFA5-6F0E1A990964}"/>
                  </a:ext>
                </a:extLst>
              </p:cNvPr>
              <p:cNvSpPr txBox="1">
                <a:spLocks noRot="1" noChangeAspect="1" noMove="1" noResize="1" noEditPoints="1" noAdjustHandles="1" noChangeArrowheads="1" noChangeShapeType="1" noTextEdit="1"/>
              </p:cNvSpPr>
              <p:nvPr/>
            </p:nvSpPr>
            <p:spPr>
              <a:xfrm>
                <a:off x="3004457" y="5242832"/>
                <a:ext cx="3091543" cy="1499641"/>
              </a:xfrm>
              <a:prstGeom prst="rect">
                <a:avLst/>
              </a:prstGeom>
              <a:blipFill>
                <a:blip r:embed="rId3"/>
                <a:stretch>
                  <a:fillRect l="-1775" t="-1626" r="-2959"/>
                </a:stretch>
              </a:blipFill>
            </p:spPr>
            <p:txBody>
              <a:bodyPr/>
              <a:lstStyle/>
              <a:p>
                <a:r>
                  <a:rPr lang="en-GB">
                    <a:noFill/>
                  </a:rPr>
                  <a:t> </a:t>
                </a:r>
              </a:p>
            </p:txBody>
          </p:sp>
        </mc:Fallback>
      </mc:AlternateContent>
      <p:sp>
        <p:nvSpPr>
          <p:cNvPr id="9" name="Oval 8">
            <a:extLst>
              <a:ext uri="{FF2B5EF4-FFF2-40B4-BE49-F238E27FC236}">
                <a16:creationId xmlns:a16="http://schemas.microsoft.com/office/drawing/2014/main" id="{D966CAE0-33B3-4C2C-A74E-396B842A0BC8}"/>
              </a:ext>
            </a:extLst>
          </p:cNvPr>
          <p:cNvSpPr/>
          <p:nvPr/>
        </p:nvSpPr>
        <p:spPr>
          <a:xfrm>
            <a:off x="4103913" y="2815771"/>
            <a:ext cx="1524000" cy="7692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BF1CDFA-E742-4C4E-AA3E-EE51D2C9560C}"/>
              </a:ext>
            </a:extLst>
          </p:cNvPr>
          <p:cNvCxnSpPr>
            <a:cxnSpLocks/>
          </p:cNvCxnSpPr>
          <p:nvPr/>
        </p:nvCxnSpPr>
        <p:spPr>
          <a:xfrm>
            <a:off x="4978399" y="3585029"/>
            <a:ext cx="1117601" cy="99014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E81B38-15A1-47E8-97CB-B102EA0E39AF}"/>
              </a:ext>
            </a:extLst>
          </p:cNvPr>
          <p:cNvSpPr txBox="1"/>
          <p:nvPr/>
        </p:nvSpPr>
        <p:spPr>
          <a:xfrm>
            <a:off x="6204855" y="4147595"/>
            <a:ext cx="3091543" cy="1200329"/>
          </a:xfrm>
          <a:prstGeom prst="rect">
            <a:avLst/>
          </a:prstGeom>
          <a:noFill/>
        </p:spPr>
        <p:txBody>
          <a:bodyPr wrap="square" rtlCol="0">
            <a:spAutoFit/>
          </a:bodyPr>
          <a:lstStyle/>
          <a:p>
            <a:r>
              <a:rPr lang="en-GB" dirty="0"/>
              <a:t>The </a:t>
            </a:r>
            <a:r>
              <a:rPr lang="en-GB" dirty="0" err="1"/>
              <a:t>Cj</a:t>
            </a:r>
            <a:r>
              <a:rPr lang="en-GB" dirty="0"/>
              <a:t> </a:t>
            </a:r>
            <a:r>
              <a:rPr lang="en-GB"/>
              <a:t>are 3x3 </a:t>
            </a:r>
            <a:r>
              <a:rPr lang="en-GB" dirty="0"/>
              <a:t>matrices that determine the nature of Lindblad dynamics. </a:t>
            </a:r>
          </a:p>
          <a:p>
            <a:endParaRPr lang="en-GB" dirty="0"/>
          </a:p>
        </p:txBody>
      </p:sp>
      <p:sp>
        <p:nvSpPr>
          <p:cNvPr id="13" name="TextBox 12">
            <a:extLst>
              <a:ext uri="{FF2B5EF4-FFF2-40B4-BE49-F238E27FC236}">
                <a16:creationId xmlns:a16="http://schemas.microsoft.com/office/drawing/2014/main" id="{1A6D8ACD-D29D-4ADB-A87A-79EFA189AA15}"/>
              </a:ext>
            </a:extLst>
          </p:cNvPr>
          <p:cNvSpPr txBox="1"/>
          <p:nvPr/>
        </p:nvSpPr>
        <p:spPr>
          <a:xfrm>
            <a:off x="8019143" y="1690688"/>
            <a:ext cx="3091543" cy="923330"/>
          </a:xfrm>
          <a:prstGeom prst="rect">
            <a:avLst/>
          </a:prstGeom>
          <a:noFill/>
        </p:spPr>
        <p:txBody>
          <a:bodyPr wrap="square" rtlCol="0">
            <a:spAutoFit/>
          </a:bodyPr>
          <a:lstStyle/>
          <a:p>
            <a:r>
              <a:rPr lang="en-GB" dirty="0"/>
              <a:t>The other two terms are for </a:t>
            </a:r>
          </a:p>
          <a:p>
            <a:r>
              <a:rPr lang="en-GB" dirty="0"/>
              <a:t>normalization. </a:t>
            </a:r>
          </a:p>
          <a:p>
            <a:endParaRPr lang="en-GB" dirty="0"/>
          </a:p>
        </p:txBody>
      </p:sp>
    </p:spTree>
    <p:extLst>
      <p:ext uri="{BB962C8B-B14F-4D97-AF65-F5344CB8AC3E}">
        <p14:creationId xmlns:p14="http://schemas.microsoft.com/office/powerpoint/2010/main" val="100611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8" grpId="0"/>
      <p:bldP spid="9" grpId="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62E4-4E57-41DC-B06C-2175377FB8F5}"/>
              </a:ext>
            </a:extLst>
          </p:cNvPr>
          <p:cNvSpPr>
            <a:spLocks noGrp="1"/>
          </p:cNvSpPr>
          <p:nvPr>
            <p:ph type="title"/>
          </p:nvPr>
        </p:nvSpPr>
        <p:spPr/>
        <p:txBody>
          <a:bodyPr/>
          <a:lstStyle/>
          <a:p>
            <a:r>
              <a:rPr lang="en-GB" dirty="0"/>
              <a:t>Quantum approach – open systems part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D0844B-D3A4-463A-82B1-198FD359631A}"/>
                  </a:ext>
                </a:extLst>
              </p:cNvPr>
              <p:cNvSpPr>
                <a:spLocks noGrp="1"/>
              </p:cNvSpPr>
              <p:nvPr>
                <p:ph idx="1"/>
              </p:nvPr>
            </p:nvSpPr>
            <p:spPr/>
            <p:txBody>
              <a:bodyPr>
                <a:normAutofit lnSpcReduction="10000"/>
              </a:bodyPr>
              <a:lstStyle/>
              <a:p>
                <a:r>
                  <a:rPr lang="en-GB" dirty="0"/>
                  <a:t>One plausible Lindblad term is: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sSub>
                      <m:sSubPr>
                        <m:ctrlPr>
                          <a:rPr lang="en-GB"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32</m:t>
                        </m:r>
                      </m:sub>
                    </m:sSub>
                  </m:oMath>
                </a14:m>
                <a:endParaRPr lang="en-GB" dirty="0"/>
              </a:p>
              <a:p>
                <a:endParaRPr lang="en-GB" dirty="0"/>
              </a:p>
              <a:p>
                <a14:m>
                  <m:oMath xmlns:m="http://schemas.openxmlformats.org/officeDocument/2006/math">
                    <m:sSub>
                      <m:sSubPr>
                        <m:ctrlPr>
                          <a:rPr lang="en-GB" i="1" smtClean="0">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a14:m>
                <a:r>
                  <a:rPr lang="en-GB" dirty="0"/>
                  <a:t> drift rate from uncertainty to yes. </a:t>
                </a:r>
              </a:p>
              <a:p>
                <a:endParaRPr lang="en-GB" dirty="0"/>
              </a:p>
              <a:p>
                <a:r>
                  <a:rPr lang="en-GB" dirty="0"/>
                  <a:t>We can also include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a14:m>
                <a:r>
                  <a:rPr lang="en-US" dirty="0"/>
                  <a: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23</m:t>
                        </m:r>
                      </m:sub>
                    </m:sSub>
                  </m:oMath>
                </a14:m>
                <a:r>
                  <a:rPr lang="en-GB" dirty="0"/>
                  <a:t> Lindblad terms. </a:t>
                </a:r>
              </a:p>
              <a:p>
                <a:endParaRPr lang="en-GB" dirty="0"/>
              </a:p>
              <a:p>
                <a14:m>
                  <m:oMath xmlns:m="http://schemas.openxmlformats.org/officeDocument/2006/math">
                    <m:sSub>
                      <m:sSubPr>
                        <m:ctrlPr>
                          <a:rPr lang="en-GB" i="1" smtClean="0">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a14:m>
                <a:r>
                  <a:rPr lang="en-GB" dirty="0"/>
                  <a:t> drift rate from yes to uncertainty. </a:t>
                </a:r>
              </a:p>
              <a:p>
                <a:endParaRPr lang="en-GB" dirty="0"/>
              </a:p>
              <a:p>
                <a:r>
                  <a:rPr lang="en-GB" dirty="0"/>
                  <a:t>Overall parameterization: </a:t>
                </a:r>
                <a14:m>
                  <m:oMath xmlns:m="http://schemas.openxmlformats.org/officeDocument/2006/math">
                    <m:r>
                      <a:rPr lang="en-US" i="1">
                        <a:latin typeface="Cambria Math" panose="02040503050406030204" pitchFamily="18" charset="0"/>
                      </a:rPr>
                      <m:t>𝑎𝑑𝑗𝑇</m:t>
                    </m:r>
                  </m:oMath>
                </a14:m>
                <a:r>
                  <a:rPr lang="en-US" dirty="0"/>
                  <a:t>, </a:t>
                </a:r>
                <a:r>
                  <a:rPr lang="en-US" i="1" dirty="0"/>
                  <a:t>d</a:t>
                </a:r>
                <a:r>
                  <a:rPr lang="en-US" dirty="0"/>
                  <a: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a14:m>
                <a:r>
                  <a:rPr lang="en-US" dirty="0"/>
                  <a: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oMath>
                </a14:m>
                <a:r>
                  <a:rPr lang="en-US" dirty="0"/>
                  <a: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oMath>
                </a14:m>
                <a:r>
                  <a:rPr lang="en-US" dirty="0"/>
                  <a: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23</m:t>
                        </m:r>
                      </m:sub>
                    </m:sSub>
                  </m:oMath>
                </a14:m>
                <a:endParaRPr lang="en-GB" dirty="0"/>
              </a:p>
            </p:txBody>
          </p:sp>
        </mc:Choice>
        <mc:Fallback xmlns="">
          <p:sp>
            <p:nvSpPr>
              <p:cNvPr id="3" name="Content Placeholder 2">
                <a:extLst>
                  <a:ext uri="{FF2B5EF4-FFF2-40B4-BE49-F238E27FC236}">
                    <a16:creationId xmlns:a16="http://schemas.microsoft.com/office/drawing/2014/main" id="{FCD0844B-D3A4-463A-82B1-198FD359631A}"/>
                  </a:ext>
                </a:extLst>
              </p:cNvPr>
              <p:cNvSpPr>
                <a:spLocks noGrp="1" noRot="1" noChangeAspect="1" noMove="1" noResize="1" noEditPoints="1" noAdjustHandles="1" noChangeArrowheads="1" noChangeShapeType="1" noTextEdit="1"/>
              </p:cNvSpPr>
              <p:nvPr>
                <p:ph idx="1"/>
              </p:nvPr>
            </p:nvSpPr>
            <p:spPr>
              <a:blipFill>
                <a:blip r:embed="rId2"/>
                <a:stretch>
                  <a:fillRect l="-1043" t="-3081" b="-280"/>
                </a:stretch>
              </a:blipFill>
            </p:spPr>
            <p:txBody>
              <a:bodyPr/>
              <a:lstStyle/>
              <a:p>
                <a:r>
                  <a:rPr lang="en-GB">
                    <a:noFill/>
                  </a:rPr>
                  <a:t> </a:t>
                </a:r>
              </a:p>
            </p:txBody>
          </p:sp>
        </mc:Fallback>
      </mc:AlternateContent>
    </p:spTree>
    <p:extLst>
      <p:ext uri="{BB962C8B-B14F-4D97-AF65-F5344CB8AC3E}">
        <p14:creationId xmlns:p14="http://schemas.microsoft.com/office/powerpoint/2010/main" val="11553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1367-440D-4293-BE61-C6581403D2E9}"/>
              </a:ext>
            </a:extLst>
          </p:cNvPr>
          <p:cNvSpPr>
            <a:spLocks noGrp="1"/>
          </p:cNvSpPr>
          <p:nvPr>
            <p:ph type="title"/>
          </p:nvPr>
        </p:nvSpPr>
        <p:spPr/>
        <p:txBody>
          <a:bodyPr/>
          <a:lstStyle/>
          <a:p>
            <a:r>
              <a:rPr lang="en-GB" dirty="0"/>
              <a:t>Quantum approach</a:t>
            </a:r>
          </a:p>
        </p:txBody>
      </p:sp>
      <p:sp>
        <p:nvSpPr>
          <p:cNvPr id="3" name="Content Placeholder 2">
            <a:extLst>
              <a:ext uri="{FF2B5EF4-FFF2-40B4-BE49-F238E27FC236}">
                <a16:creationId xmlns:a16="http://schemas.microsoft.com/office/drawing/2014/main" id="{B03470B5-B0C2-4B80-96B7-AA4EEF2ADA5B}"/>
              </a:ext>
            </a:extLst>
          </p:cNvPr>
          <p:cNvSpPr>
            <a:spLocks noGrp="1"/>
          </p:cNvSpPr>
          <p:nvPr>
            <p:ph idx="1"/>
          </p:nvPr>
        </p:nvSpPr>
        <p:spPr/>
        <p:txBody>
          <a:bodyPr>
            <a:normAutofit fontScale="92500" lnSpcReduction="20000"/>
          </a:bodyPr>
          <a:lstStyle/>
          <a:p>
            <a:r>
              <a:rPr lang="en-GB" dirty="0" err="1"/>
              <a:t>adjT</a:t>
            </a:r>
            <a:r>
              <a:rPr lang="en-GB" dirty="0"/>
              <a:t> is just a time stretching parameter. </a:t>
            </a:r>
          </a:p>
          <a:p>
            <a:endParaRPr lang="en-GB" dirty="0"/>
          </a:p>
          <a:p>
            <a:r>
              <a:rPr lang="en-GB" dirty="0"/>
              <a:t>Higher values of </a:t>
            </a:r>
            <a:r>
              <a:rPr lang="en-GB" i="1" dirty="0"/>
              <a:t>d</a:t>
            </a:r>
            <a:r>
              <a:rPr lang="en-GB" dirty="0"/>
              <a:t> correspond to more intense oscillation. </a:t>
            </a:r>
          </a:p>
          <a:p>
            <a:endParaRPr lang="en-GB" dirty="0"/>
          </a:p>
          <a:p>
            <a:r>
              <a:rPr lang="en-GB" dirty="0"/>
              <a:t>Higher values of the </a:t>
            </a:r>
            <a:r>
              <a:rPr lang="en-GB" i="1" dirty="0"/>
              <a:t>a</a:t>
            </a:r>
            <a:r>
              <a:rPr lang="en-GB" dirty="0"/>
              <a:t> parameters correspond to drift away from uncertainty to certainty or vice versa. </a:t>
            </a:r>
          </a:p>
          <a:p>
            <a:endParaRPr lang="en-GB" dirty="0"/>
          </a:p>
          <a:p>
            <a:r>
              <a:rPr lang="en-GB" dirty="0"/>
              <a:t>Key point: high values of </a:t>
            </a:r>
            <a:r>
              <a:rPr lang="en-GB" i="1" dirty="0"/>
              <a:t>d</a:t>
            </a:r>
            <a:r>
              <a:rPr lang="en-GB" dirty="0"/>
              <a:t> overwhelm these drift rates to produce uncertain outcomes at large times. </a:t>
            </a:r>
          </a:p>
          <a:p>
            <a:endParaRPr lang="en-GB" dirty="0"/>
          </a:p>
          <a:p>
            <a:r>
              <a:rPr lang="en-GB" dirty="0"/>
              <a:t>Note also: the quantum approach easily extends to </a:t>
            </a:r>
            <a:r>
              <a:rPr lang="en-GB"/>
              <a:t>multiple options. </a:t>
            </a:r>
            <a:endParaRPr lang="en-GB" dirty="0"/>
          </a:p>
        </p:txBody>
      </p:sp>
    </p:spTree>
    <p:extLst>
      <p:ext uri="{BB962C8B-B14F-4D97-AF65-F5344CB8AC3E}">
        <p14:creationId xmlns:p14="http://schemas.microsoft.com/office/powerpoint/2010/main" val="11223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FF77-BA83-4F33-B5F4-7AEFB4EB5148}"/>
              </a:ext>
            </a:extLst>
          </p:cNvPr>
          <p:cNvSpPr>
            <a:spLocks noGrp="1"/>
          </p:cNvSpPr>
          <p:nvPr>
            <p:ph type="title"/>
          </p:nvPr>
        </p:nvSpPr>
        <p:spPr/>
        <p:txBody>
          <a:bodyPr/>
          <a:lstStyle/>
          <a:p>
            <a:r>
              <a:rPr lang="en-GB" dirty="0"/>
              <a:t>Eye tracking experiment </a:t>
            </a:r>
          </a:p>
        </p:txBody>
      </p:sp>
      <p:sp>
        <p:nvSpPr>
          <p:cNvPr id="3" name="Content Placeholder 2">
            <a:extLst>
              <a:ext uri="{FF2B5EF4-FFF2-40B4-BE49-F238E27FC236}">
                <a16:creationId xmlns:a16="http://schemas.microsoft.com/office/drawing/2014/main" id="{CD3B5330-DE61-42C6-851D-E728F3EA266F}"/>
              </a:ext>
            </a:extLst>
          </p:cNvPr>
          <p:cNvSpPr>
            <a:spLocks noGrp="1"/>
          </p:cNvSpPr>
          <p:nvPr>
            <p:ph idx="1"/>
          </p:nvPr>
        </p:nvSpPr>
        <p:spPr/>
        <p:txBody>
          <a:bodyPr>
            <a:normAutofit fontScale="92500" lnSpcReduction="20000"/>
          </a:bodyPr>
          <a:lstStyle/>
          <a:p>
            <a:r>
              <a:rPr lang="en-GB" dirty="0"/>
              <a:t>15 participants at the University of Zurich.</a:t>
            </a:r>
          </a:p>
          <a:p>
            <a:endParaRPr lang="en-GB" dirty="0"/>
          </a:p>
          <a:p>
            <a:r>
              <a:rPr lang="en-GB" dirty="0"/>
              <a:t>Three scenarios House, Dog, Movie. </a:t>
            </a:r>
          </a:p>
          <a:p>
            <a:endParaRPr lang="en-GB" dirty="0"/>
          </a:p>
          <a:p>
            <a:r>
              <a:rPr lang="en-GB" dirty="0"/>
              <a:t>For each scenario: </a:t>
            </a:r>
          </a:p>
          <a:p>
            <a:pPr lvl="1"/>
            <a:r>
              <a:rPr lang="en-GB" dirty="0"/>
              <a:t>Participants read the scenario. </a:t>
            </a:r>
          </a:p>
          <a:p>
            <a:pPr lvl="1"/>
            <a:r>
              <a:rPr lang="en-GB" dirty="0"/>
              <a:t>Screen with pros, cons plus summary labels (information processing step). </a:t>
            </a:r>
          </a:p>
          <a:p>
            <a:pPr lvl="1"/>
            <a:r>
              <a:rPr lang="en-GB" dirty="0"/>
              <a:t>Screen just with the labels (decision step), until decision. </a:t>
            </a:r>
          </a:p>
          <a:p>
            <a:pPr lvl="1"/>
            <a:r>
              <a:rPr lang="en-GB" dirty="0"/>
              <a:t>Screen just with the labels (decision step 2), fixed time of 15s. </a:t>
            </a:r>
          </a:p>
          <a:p>
            <a:pPr lvl="1"/>
            <a:r>
              <a:rPr lang="en-GB" dirty="0"/>
              <a:t>Confidence in decision. </a:t>
            </a:r>
          </a:p>
          <a:p>
            <a:pPr lvl="1"/>
            <a:r>
              <a:rPr lang="en-GB" dirty="0"/>
              <a:t>Four personal relevance questions. </a:t>
            </a:r>
          </a:p>
          <a:p>
            <a:pPr lvl="1"/>
            <a:r>
              <a:rPr lang="en-GB" dirty="0"/>
              <a:t>Ratings for each pro, con. </a:t>
            </a:r>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34414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500"/>
                                        <p:tgtEl>
                                          <p:spTgt spid="3">
                                            <p:txEl>
                                              <p:pRg st="8" end="8"/>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2" dur="500"/>
                                        <p:tgtEl>
                                          <p:spTgt spid="3">
                                            <p:txEl>
                                              <p:pRg st="9" end="9"/>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5" dur="500"/>
                                        <p:tgtEl>
                                          <p:spTgt spid="3">
                                            <p:txEl>
                                              <p:pRg st="10" end="10"/>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5AB9BDA-776E-4685-864C-83F7F879DECE" descr="CC1D8C85-4CF7-45B8-9FCF-B975C28E28CA@uzh">
            <a:extLst>
              <a:ext uri="{FF2B5EF4-FFF2-40B4-BE49-F238E27FC236}">
                <a16:creationId xmlns:a16="http://schemas.microsoft.com/office/drawing/2014/main" id="{D42486B3-04B1-4943-9E8B-A8B84A63D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281"/>
            <a:ext cx="6096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DB9253DE-844D-40AB-9646-37724E394789" descr="27BE40E5-AC02-4363-BB63-77D1CE53FD0E@uzh">
            <a:extLst>
              <a:ext uri="{FF2B5EF4-FFF2-40B4-BE49-F238E27FC236}">
                <a16:creationId xmlns:a16="http://schemas.microsoft.com/office/drawing/2014/main" id="{638911F1-A9D2-4024-8B5B-78D185155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30869"/>
            <a:ext cx="60960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5AB9BDA-776E-4685-864C-83F7F879DECE" descr="CC1D8C85-4CF7-45B8-9FCF-B975C28E28CA@uzh">
            <a:extLst>
              <a:ext uri="{FF2B5EF4-FFF2-40B4-BE49-F238E27FC236}">
                <a16:creationId xmlns:a16="http://schemas.microsoft.com/office/drawing/2014/main" id="{E9D3F973-F289-48E2-BA4F-2AFCA876A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5"/>
            <a:ext cx="6096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90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5783-A562-408A-ACAE-3160DA0618FD}"/>
              </a:ext>
            </a:extLst>
          </p:cNvPr>
          <p:cNvSpPr>
            <a:spLocks noGrp="1"/>
          </p:cNvSpPr>
          <p:nvPr>
            <p:ph type="title"/>
          </p:nvPr>
        </p:nvSpPr>
        <p:spPr/>
        <p:txBody>
          <a:bodyPr/>
          <a:lstStyle/>
          <a:p>
            <a:r>
              <a:rPr lang="en-GB" dirty="0"/>
              <a:t>Do eye tracking dynamics allow insight into decisions?</a:t>
            </a:r>
          </a:p>
        </p:txBody>
      </p:sp>
      <p:sp>
        <p:nvSpPr>
          <p:cNvPr id="3" name="Content Placeholder 2">
            <a:extLst>
              <a:ext uri="{FF2B5EF4-FFF2-40B4-BE49-F238E27FC236}">
                <a16:creationId xmlns:a16="http://schemas.microsoft.com/office/drawing/2014/main" id="{026F6194-7D77-4C70-A11E-FD3B38BE9548}"/>
              </a:ext>
            </a:extLst>
          </p:cNvPr>
          <p:cNvSpPr>
            <a:spLocks noGrp="1"/>
          </p:cNvSpPr>
          <p:nvPr>
            <p:ph idx="1"/>
          </p:nvPr>
        </p:nvSpPr>
        <p:spPr/>
        <p:txBody>
          <a:bodyPr>
            <a:normAutofit fontScale="92500" lnSpcReduction="20000"/>
          </a:bodyPr>
          <a:lstStyle/>
          <a:p>
            <a:r>
              <a:rPr lang="en-GB" dirty="0"/>
              <a:t>Two examples of this: </a:t>
            </a:r>
          </a:p>
          <a:p>
            <a:endParaRPr lang="en-GB" dirty="0"/>
          </a:p>
          <a:p>
            <a:r>
              <a:rPr lang="en-US" dirty="0"/>
              <a:t>In the Attentional Drift-Diffusion Model (aDDM; Krajbich et al., 2012) diffusion rates are affected by fixations, longer fixations for an option increase preference for this option, last fixation has a large impact on choice. </a:t>
            </a:r>
          </a:p>
          <a:p>
            <a:endParaRPr lang="en-US" dirty="0"/>
          </a:p>
          <a:p>
            <a:r>
              <a:rPr lang="en-US" dirty="0"/>
              <a:t>Noguchi &amp; Stewart (in press) based their multivariate decision by sampling model (MDbS) on insights from eye tracking: </a:t>
            </a:r>
          </a:p>
          <a:p>
            <a:pPr lvl="1"/>
            <a:r>
              <a:rPr lang="en-US" dirty="0"/>
              <a:t>attention fluctuates between alternatives on a single attribute at a time</a:t>
            </a:r>
          </a:p>
          <a:p>
            <a:pPr lvl="1"/>
            <a:r>
              <a:rPr lang="en-US" dirty="0"/>
              <a:t>more similar alternatives receive more attention</a:t>
            </a:r>
          </a:p>
          <a:p>
            <a:pPr lvl="1"/>
            <a:r>
              <a:rPr lang="en-US" dirty="0"/>
              <a:t>the gaze cascade effect </a:t>
            </a:r>
            <a:endParaRPr lang="en-GB" dirty="0"/>
          </a:p>
        </p:txBody>
      </p:sp>
    </p:spTree>
    <p:extLst>
      <p:ext uri="{BB962C8B-B14F-4D97-AF65-F5344CB8AC3E}">
        <p14:creationId xmlns:p14="http://schemas.microsoft.com/office/powerpoint/2010/main" val="39148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E6C8-6C8D-4597-96AF-C8150D3E1B57}"/>
              </a:ext>
            </a:extLst>
          </p:cNvPr>
          <p:cNvSpPr>
            <a:spLocks noGrp="1"/>
          </p:cNvSpPr>
          <p:nvPr>
            <p:ph type="title"/>
          </p:nvPr>
        </p:nvSpPr>
        <p:spPr/>
        <p:txBody>
          <a:bodyPr/>
          <a:lstStyle/>
          <a:p>
            <a:r>
              <a:rPr lang="en-GB" dirty="0"/>
              <a:t>Eye movement analysis</a:t>
            </a:r>
          </a:p>
        </p:txBody>
      </p:sp>
      <p:sp>
        <p:nvSpPr>
          <p:cNvPr id="3" name="Content Placeholder 2">
            <a:extLst>
              <a:ext uri="{FF2B5EF4-FFF2-40B4-BE49-F238E27FC236}">
                <a16:creationId xmlns:a16="http://schemas.microsoft.com/office/drawing/2014/main" id="{4AD99FCA-D505-4561-B76C-5974FDDCE2BE}"/>
              </a:ext>
            </a:extLst>
          </p:cNvPr>
          <p:cNvSpPr>
            <a:spLocks noGrp="1"/>
          </p:cNvSpPr>
          <p:nvPr>
            <p:ph idx="1"/>
          </p:nvPr>
        </p:nvSpPr>
        <p:spPr/>
        <p:txBody>
          <a:bodyPr/>
          <a:lstStyle/>
          <a:p>
            <a:r>
              <a:rPr lang="en-GB" dirty="0"/>
              <a:t>Count fixation durations within time bins of 200ms. </a:t>
            </a:r>
          </a:p>
          <a:p>
            <a:endParaRPr lang="en-GB" dirty="0"/>
          </a:p>
          <a:p>
            <a:r>
              <a:rPr lang="en-GB" dirty="0"/>
              <a:t>Two AOIs, one for the pros, one for the cons. </a:t>
            </a:r>
          </a:p>
          <a:p>
            <a:endParaRPr lang="en-GB" dirty="0"/>
          </a:p>
          <a:p>
            <a:endParaRPr lang="en-GB" dirty="0"/>
          </a:p>
          <a:p>
            <a:r>
              <a:rPr lang="en-GB" dirty="0"/>
              <a:t>Fixation durations in three categories: </a:t>
            </a:r>
          </a:p>
          <a:p>
            <a:pPr lvl="1"/>
            <a:r>
              <a:rPr lang="en-GB" dirty="0"/>
              <a:t>pros</a:t>
            </a:r>
          </a:p>
          <a:p>
            <a:pPr lvl="1"/>
            <a:r>
              <a:rPr lang="en-GB" dirty="0"/>
              <a:t>cons</a:t>
            </a:r>
          </a:p>
          <a:p>
            <a:pPr lvl="1"/>
            <a:r>
              <a:rPr lang="en-GB" dirty="0"/>
              <a:t>neither (when pros, cons durations not sum to 1) </a:t>
            </a:r>
          </a:p>
          <a:p>
            <a:endParaRPr lang="en-GB" dirty="0"/>
          </a:p>
          <a:p>
            <a:endParaRPr lang="en-GB" dirty="0"/>
          </a:p>
        </p:txBody>
      </p:sp>
      <p:pic>
        <p:nvPicPr>
          <p:cNvPr id="4" name="Picture 3" descr="C:\Users\Emmanuel Pothos\Desktop\psych\Projects\Irina grant\rumination\experiment 1\2017 nov eye tracking experiment results\AOI_def_Rplot.bmp">
            <a:extLst>
              <a:ext uri="{FF2B5EF4-FFF2-40B4-BE49-F238E27FC236}">
                <a16:creationId xmlns:a16="http://schemas.microsoft.com/office/drawing/2014/main" id="{5D3A1025-F845-46B9-A942-2DEBC7B1360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989" y="3308667"/>
            <a:ext cx="3728811" cy="2868296"/>
          </a:xfrm>
          <a:prstGeom prst="rect">
            <a:avLst/>
          </a:prstGeom>
          <a:noFill/>
          <a:ln>
            <a:noFill/>
          </a:ln>
        </p:spPr>
      </p:pic>
    </p:spTree>
    <p:extLst>
      <p:ext uri="{BB962C8B-B14F-4D97-AF65-F5344CB8AC3E}">
        <p14:creationId xmlns:p14="http://schemas.microsoft.com/office/powerpoint/2010/main" val="30358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0" dur="500"/>
                                        <p:tgtEl>
                                          <p:spTgt spid="3">
                                            <p:txEl>
                                              <p:pRg st="6" end="6"/>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3" dur="500"/>
                                        <p:tgtEl>
                                          <p:spTgt spid="3">
                                            <p:txEl>
                                              <p:pRg st="7" end="7"/>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7B7C-F5E7-4FA8-AAE3-4D81FC452057}"/>
              </a:ext>
            </a:extLst>
          </p:cNvPr>
          <p:cNvSpPr>
            <a:spLocks noGrp="1"/>
          </p:cNvSpPr>
          <p:nvPr>
            <p:ph type="title"/>
          </p:nvPr>
        </p:nvSpPr>
        <p:spPr/>
        <p:txBody>
          <a:bodyPr/>
          <a:lstStyle/>
          <a:p>
            <a:r>
              <a:rPr lang="en-GB" dirty="0"/>
              <a:t>Standard statistical analyses</a:t>
            </a:r>
          </a:p>
        </p:txBody>
      </p:sp>
      <p:sp>
        <p:nvSpPr>
          <p:cNvPr id="3" name="Content Placeholder 2">
            <a:extLst>
              <a:ext uri="{FF2B5EF4-FFF2-40B4-BE49-F238E27FC236}">
                <a16:creationId xmlns:a16="http://schemas.microsoft.com/office/drawing/2014/main" id="{44D6B48B-CC9B-491B-8447-01905EFE7730}"/>
              </a:ext>
            </a:extLst>
          </p:cNvPr>
          <p:cNvSpPr>
            <a:spLocks noGrp="1"/>
          </p:cNvSpPr>
          <p:nvPr>
            <p:ph idx="1"/>
          </p:nvPr>
        </p:nvSpPr>
        <p:spPr/>
        <p:txBody>
          <a:bodyPr>
            <a:normAutofit lnSpcReduction="10000"/>
          </a:bodyPr>
          <a:lstStyle/>
          <a:p>
            <a:r>
              <a:rPr lang="en-GB" dirty="0"/>
              <a:t>Can we relate eye tracking structure to behavioural variables? </a:t>
            </a:r>
          </a:p>
          <a:p>
            <a:endParaRPr lang="en-GB" dirty="0"/>
          </a:p>
          <a:p>
            <a:r>
              <a:rPr lang="en-GB" dirty="0"/>
              <a:t>Note first: </a:t>
            </a:r>
            <a:r>
              <a:rPr lang="en-US" dirty="0"/>
              <a:t>we emphasized an expectation of multiple reversals following by stabilization. </a:t>
            </a:r>
          </a:p>
          <a:p>
            <a:endParaRPr lang="en-US" dirty="0"/>
          </a:p>
          <a:p>
            <a:r>
              <a:rPr lang="en-US" dirty="0"/>
              <a:t>This is evident, e.g., for House, Dog, Movie, for decision one we observed M=3.7, 5.7, 6.9 transitions. </a:t>
            </a:r>
          </a:p>
          <a:p>
            <a:endParaRPr lang="en-US" dirty="0"/>
          </a:p>
          <a:p>
            <a:r>
              <a:rPr lang="en-US" dirty="0"/>
              <a:t>We run several backward elimination multiple linear regression analyses, but inconsistent results. </a:t>
            </a:r>
            <a:endParaRPr lang="en-GB" dirty="0"/>
          </a:p>
          <a:p>
            <a:endParaRPr lang="en-GB" dirty="0"/>
          </a:p>
          <a:p>
            <a:endParaRPr lang="en-GB" dirty="0"/>
          </a:p>
        </p:txBody>
      </p:sp>
    </p:spTree>
    <p:extLst>
      <p:ext uri="{BB962C8B-B14F-4D97-AF65-F5344CB8AC3E}">
        <p14:creationId xmlns:p14="http://schemas.microsoft.com/office/powerpoint/2010/main" val="273883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031130-CAE6-46FE-8FF4-E50B94EAF5CC}"/>
              </a:ext>
            </a:extLst>
          </p:cNvPr>
          <p:cNvPicPr/>
          <p:nvPr/>
        </p:nvPicPr>
        <p:blipFill>
          <a:blip r:embed="rId2"/>
          <a:stretch>
            <a:fillRect/>
          </a:stretch>
        </p:blipFill>
        <p:spPr>
          <a:xfrm>
            <a:off x="2007760" y="95559"/>
            <a:ext cx="8860867" cy="6635119"/>
          </a:xfrm>
          <a:prstGeom prst="rect">
            <a:avLst/>
          </a:prstGeom>
        </p:spPr>
      </p:pic>
      <p:sp>
        <p:nvSpPr>
          <p:cNvPr id="5" name="TextBox 4">
            <a:extLst>
              <a:ext uri="{FF2B5EF4-FFF2-40B4-BE49-F238E27FC236}">
                <a16:creationId xmlns:a16="http://schemas.microsoft.com/office/drawing/2014/main" id="{8AC42BE4-9708-4938-8A0F-896F1C5906B1}"/>
              </a:ext>
            </a:extLst>
          </p:cNvPr>
          <p:cNvSpPr txBox="1"/>
          <p:nvPr/>
        </p:nvSpPr>
        <p:spPr>
          <a:xfrm>
            <a:off x="0" y="1724629"/>
            <a:ext cx="1769395" cy="1200329"/>
          </a:xfrm>
          <a:prstGeom prst="rect">
            <a:avLst/>
          </a:prstGeom>
          <a:solidFill>
            <a:srgbClr val="FFFF00"/>
          </a:solidFill>
        </p:spPr>
        <p:txBody>
          <a:bodyPr wrap="none" rtlCol="0">
            <a:spAutoFit/>
          </a:bodyPr>
          <a:lstStyle/>
          <a:p>
            <a:r>
              <a:rPr lang="en-GB" dirty="0"/>
              <a:t>correlations with</a:t>
            </a:r>
          </a:p>
          <a:p>
            <a:r>
              <a:rPr lang="en-GB" dirty="0"/>
              <a:t>proportion </a:t>
            </a:r>
            <a:r>
              <a:rPr lang="en-GB" dirty="0" err="1"/>
              <a:t>vars</a:t>
            </a:r>
            <a:endParaRPr lang="en-GB" dirty="0"/>
          </a:p>
          <a:p>
            <a:r>
              <a:rPr lang="en-GB" dirty="0"/>
              <a:t>look promising.  </a:t>
            </a:r>
          </a:p>
          <a:p>
            <a:endParaRPr lang="en-GB" dirty="0"/>
          </a:p>
        </p:txBody>
      </p:sp>
      <p:sp>
        <p:nvSpPr>
          <p:cNvPr id="6" name="TextBox 5">
            <a:extLst>
              <a:ext uri="{FF2B5EF4-FFF2-40B4-BE49-F238E27FC236}">
                <a16:creationId xmlns:a16="http://schemas.microsoft.com/office/drawing/2014/main" id="{3AD0A56B-2C35-42DF-B4E1-7221912655FF}"/>
              </a:ext>
            </a:extLst>
          </p:cNvPr>
          <p:cNvSpPr txBox="1"/>
          <p:nvPr/>
        </p:nvSpPr>
        <p:spPr>
          <a:xfrm>
            <a:off x="-1" y="3509059"/>
            <a:ext cx="1425903" cy="923330"/>
          </a:xfrm>
          <a:prstGeom prst="rect">
            <a:avLst/>
          </a:prstGeom>
          <a:solidFill>
            <a:srgbClr val="FFFF00"/>
          </a:solidFill>
        </p:spPr>
        <p:txBody>
          <a:bodyPr wrap="none" rtlCol="0">
            <a:spAutoFit/>
          </a:bodyPr>
          <a:lstStyle/>
          <a:p>
            <a:r>
              <a:rPr lang="en-GB" dirty="0"/>
              <a:t>But signs </a:t>
            </a:r>
          </a:p>
          <a:p>
            <a:r>
              <a:rPr lang="en-GB" dirty="0"/>
              <a:t>inconsistent. </a:t>
            </a:r>
          </a:p>
          <a:p>
            <a:endParaRPr lang="en-GB" dirty="0"/>
          </a:p>
        </p:txBody>
      </p:sp>
    </p:spTree>
    <p:extLst>
      <p:ext uri="{BB962C8B-B14F-4D97-AF65-F5344CB8AC3E}">
        <p14:creationId xmlns:p14="http://schemas.microsoft.com/office/powerpoint/2010/main" val="11335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4A48-E26E-4BCF-9357-39B03A4DA9AE}"/>
              </a:ext>
            </a:extLst>
          </p:cNvPr>
          <p:cNvSpPr>
            <a:spLocks noGrp="1"/>
          </p:cNvSpPr>
          <p:nvPr>
            <p:ph type="title"/>
          </p:nvPr>
        </p:nvSpPr>
        <p:spPr/>
        <p:txBody>
          <a:bodyPr/>
          <a:lstStyle/>
          <a:p>
            <a:r>
              <a:rPr lang="en-GB" dirty="0"/>
              <a:t>Standard statistical analyses</a:t>
            </a:r>
          </a:p>
        </p:txBody>
      </p:sp>
      <p:sp>
        <p:nvSpPr>
          <p:cNvPr id="3" name="Content Placeholder 2">
            <a:extLst>
              <a:ext uri="{FF2B5EF4-FFF2-40B4-BE49-F238E27FC236}">
                <a16:creationId xmlns:a16="http://schemas.microsoft.com/office/drawing/2014/main" id="{30FBD7DB-96F2-4E46-B7DF-D001A54E039A}"/>
              </a:ext>
            </a:extLst>
          </p:cNvPr>
          <p:cNvSpPr>
            <a:spLocks noGrp="1"/>
          </p:cNvSpPr>
          <p:nvPr>
            <p:ph idx="1"/>
          </p:nvPr>
        </p:nvSpPr>
        <p:spPr/>
        <p:txBody>
          <a:bodyPr>
            <a:normAutofit fontScale="85000" lnSpcReduction="20000"/>
          </a:bodyPr>
          <a:lstStyle/>
          <a:p>
            <a:r>
              <a:rPr lang="en-GB" dirty="0"/>
              <a:t>Overall noisy results. Is it possible to provide a functional description of eye tracking dynamics? </a:t>
            </a:r>
          </a:p>
          <a:p>
            <a:endParaRPr lang="en-GB" dirty="0"/>
          </a:p>
          <a:p>
            <a:r>
              <a:rPr lang="en-GB" dirty="0"/>
              <a:t>Before this: consider just predicting decision, based on proportion fixation durations and signed pros, cons difference. </a:t>
            </a:r>
          </a:p>
          <a:p>
            <a:endParaRPr lang="en-GB" dirty="0"/>
          </a:p>
          <a:p>
            <a:r>
              <a:rPr lang="en-GB" dirty="0"/>
              <a:t>Mixed effects logistic regression analysis (random effects: subject, scenario; additional fixed effect: decision phase; diagonal covariance structure, identified with BIC). </a:t>
            </a:r>
          </a:p>
          <a:p>
            <a:endParaRPr lang="en-GB" dirty="0"/>
          </a:p>
          <a:p>
            <a:r>
              <a:rPr lang="en-US" dirty="0"/>
              <a:t>Both main effects of signed average pros, cons difference and overall fixation proportions were significant (F(1,86)=13.6, p&lt;.0005; F(1,86)=5.8, p=.018 respectively). </a:t>
            </a:r>
            <a:endParaRPr lang="en-GB" dirty="0"/>
          </a:p>
          <a:p>
            <a:endParaRPr lang="en-GB" dirty="0"/>
          </a:p>
          <a:p>
            <a:endParaRPr lang="en-GB" dirty="0"/>
          </a:p>
        </p:txBody>
      </p:sp>
    </p:spTree>
    <p:extLst>
      <p:ext uri="{BB962C8B-B14F-4D97-AF65-F5344CB8AC3E}">
        <p14:creationId xmlns:p14="http://schemas.microsoft.com/office/powerpoint/2010/main" val="29273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4D2B-9FF4-4FA9-8AC9-1FC61FC6C230}"/>
              </a:ext>
            </a:extLst>
          </p:cNvPr>
          <p:cNvSpPr>
            <a:spLocks noGrp="1"/>
          </p:cNvSpPr>
          <p:nvPr>
            <p:ph type="title"/>
          </p:nvPr>
        </p:nvSpPr>
        <p:spPr/>
        <p:txBody>
          <a:bodyPr/>
          <a:lstStyle/>
          <a:p>
            <a:r>
              <a:rPr lang="en-GB" dirty="0"/>
              <a:t>Modelling</a:t>
            </a:r>
          </a:p>
        </p:txBody>
      </p:sp>
      <p:pic>
        <p:nvPicPr>
          <p:cNvPr id="4" name="Picture 3">
            <a:extLst>
              <a:ext uri="{FF2B5EF4-FFF2-40B4-BE49-F238E27FC236}">
                <a16:creationId xmlns:a16="http://schemas.microsoft.com/office/drawing/2014/main" id="{81504297-860C-47A7-BE05-8E80B4674CB0}"/>
              </a:ext>
            </a:extLst>
          </p:cNvPr>
          <p:cNvPicPr>
            <a:picLocks noChangeAspect="1"/>
          </p:cNvPicPr>
          <p:nvPr/>
        </p:nvPicPr>
        <p:blipFill>
          <a:blip r:embed="rId2"/>
          <a:stretch>
            <a:fillRect/>
          </a:stretch>
        </p:blipFill>
        <p:spPr>
          <a:xfrm>
            <a:off x="414640" y="1585732"/>
            <a:ext cx="5681360" cy="3936988"/>
          </a:xfrm>
          <a:prstGeom prst="rect">
            <a:avLst/>
          </a:prstGeom>
        </p:spPr>
      </p:pic>
      <p:sp>
        <p:nvSpPr>
          <p:cNvPr id="5" name="TextBox 4">
            <a:extLst>
              <a:ext uri="{FF2B5EF4-FFF2-40B4-BE49-F238E27FC236}">
                <a16:creationId xmlns:a16="http://schemas.microsoft.com/office/drawing/2014/main" id="{80337C5E-5370-4182-AD14-2920B381AFA6}"/>
              </a:ext>
            </a:extLst>
          </p:cNvPr>
          <p:cNvSpPr txBox="1"/>
          <p:nvPr/>
        </p:nvSpPr>
        <p:spPr>
          <a:xfrm>
            <a:off x="6380113" y="1239276"/>
            <a:ext cx="5397247" cy="1200329"/>
          </a:xfrm>
          <a:prstGeom prst="rect">
            <a:avLst/>
          </a:prstGeom>
          <a:noFill/>
        </p:spPr>
        <p:txBody>
          <a:bodyPr wrap="none" rtlCol="0">
            <a:spAutoFit/>
          </a:bodyPr>
          <a:lstStyle/>
          <a:p>
            <a:r>
              <a:rPr lang="en-US" dirty="0"/>
              <a:t>House (left), Dog (middle), and Movie (right) scenarios. </a:t>
            </a:r>
          </a:p>
          <a:p>
            <a:r>
              <a:rPr lang="en-US" dirty="0"/>
              <a:t>Green curve: pros/ yes AOI</a:t>
            </a:r>
          </a:p>
          <a:p>
            <a:r>
              <a:rPr lang="en-US" dirty="0"/>
              <a:t>Purple dashed line: cons/ no AOI </a:t>
            </a:r>
          </a:p>
          <a:p>
            <a:r>
              <a:rPr lang="en-US" dirty="0"/>
              <a:t>Blue dotted line: neither (includes eye blinks)</a:t>
            </a:r>
            <a:endParaRPr lang="en-GB" dirty="0"/>
          </a:p>
        </p:txBody>
      </p:sp>
      <p:sp>
        <p:nvSpPr>
          <p:cNvPr id="6" name="TextBox 5">
            <a:extLst>
              <a:ext uri="{FF2B5EF4-FFF2-40B4-BE49-F238E27FC236}">
                <a16:creationId xmlns:a16="http://schemas.microsoft.com/office/drawing/2014/main" id="{0DDBE46A-06DB-41B2-BCCD-2701439677AB}"/>
              </a:ext>
            </a:extLst>
          </p:cNvPr>
          <p:cNvSpPr txBox="1"/>
          <p:nvPr/>
        </p:nvSpPr>
        <p:spPr>
          <a:xfrm>
            <a:off x="6380112" y="3313756"/>
            <a:ext cx="5566332" cy="923330"/>
          </a:xfrm>
          <a:prstGeom prst="rect">
            <a:avLst/>
          </a:prstGeom>
          <a:noFill/>
        </p:spPr>
        <p:txBody>
          <a:bodyPr wrap="none" rtlCol="0">
            <a:spAutoFit/>
          </a:bodyPr>
          <a:lstStyle/>
          <a:p>
            <a:r>
              <a:rPr lang="en-US" dirty="0"/>
              <a:t>Impression for both oscillation and stabilization, </a:t>
            </a:r>
          </a:p>
          <a:p>
            <a:r>
              <a:rPr lang="en-US" dirty="0"/>
              <a:t>even if not always in a well-behaved manner of gradually </a:t>
            </a:r>
          </a:p>
          <a:p>
            <a:r>
              <a:rPr lang="en-US" dirty="0"/>
              <a:t>diminishing oscillation.</a:t>
            </a:r>
            <a:endParaRPr lang="en-GB" dirty="0"/>
          </a:p>
        </p:txBody>
      </p:sp>
    </p:spTree>
    <p:extLst>
      <p:ext uri="{BB962C8B-B14F-4D97-AF65-F5344CB8AC3E}">
        <p14:creationId xmlns:p14="http://schemas.microsoft.com/office/powerpoint/2010/main" val="4897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79605-50F5-4BFD-A6FD-25F4957B9208}"/>
              </a:ext>
            </a:extLst>
          </p:cNvPr>
          <p:cNvPicPr/>
          <p:nvPr/>
        </p:nvPicPr>
        <p:blipFill>
          <a:blip r:embed="rId2"/>
          <a:stretch>
            <a:fillRect/>
          </a:stretch>
        </p:blipFill>
        <p:spPr>
          <a:xfrm>
            <a:off x="0" y="104172"/>
            <a:ext cx="7541590" cy="3388842"/>
          </a:xfrm>
          <a:prstGeom prst="rect">
            <a:avLst/>
          </a:prstGeom>
        </p:spPr>
      </p:pic>
      <p:pic>
        <p:nvPicPr>
          <p:cNvPr id="5" name="Picture 4">
            <a:extLst>
              <a:ext uri="{FF2B5EF4-FFF2-40B4-BE49-F238E27FC236}">
                <a16:creationId xmlns:a16="http://schemas.microsoft.com/office/drawing/2014/main" id="{0F054002-421B-4EDA-968A-C459152E9FDC}"/>
              </a:ext>
            </a:extLst>
          </p:cNvPr>
          <p:cNvPicPr/>
          <p:nvPr/>
        </p:nvPicPr>
        <p:blipFill>
          <a:blip r:embed="rId3"/>
          <a:stretch>
            <a:fillRect/>
          </a:stretch>
        </p:blipFill>
        <p:spPr>
          <a:xfrm>
            <a:off x="0" y="3493014"/>
            <a:ext cx="7541590" cy="3364986"/>
          </a:xfrm>
          <a:prstGeom prst="rect">
            <a:avLst/>
          </a:prstGeom>
        </p:spPr>
      </p:pic>
      <p:sp>
        <p:nvSpPr>
          <p:cNvPr id="6" name="TextBox 5">
            <a:extLst>
              <a:ext uri="{FF2B5EF4-FFF2-40B4-BE49-F238E27FC236}">
                <a16:creationId xmlns:a16="http://schemas.microsoft.com/office/drawing/2014/main" id="{7181E965-701E-41DC-8A89-E8B82399EA0B}"/>
              </a:ext>
            </a:extLst>
          </p:cNvPr>
          <p:cNvSpPr txBox="1"/>
          <p:nvPr/>
        </p:nvSpPr>
        <p:spPr>
          <a:xfrm>
            <a:off x="8194876" y="1099595"/>
            <a:ext cx="3717813" cy="1200329"/>
          </a:xfrm>
          <a:prstGeom prst="rect">
            <a:avLst/>
          </a:prstGeom>
          <a:noFill/>
        </p:spPr>
        <p:txBody>
          <a:bodyPr wrap="none" rtlCol="0">
            <a:spAutoFit/>
          </a:bodyPr>
          <a:lstStyle/>
          <a:p>
            <a:r>
              <a:rPr lang="en-GB" dirty="0"/>
              <a:t>Decision 1: somewhat unclear picture</a:t>
            </a:r>
          </a:p>
          <a:p>
            <a:r>
              <a:rPr lang="en-GB" dirty="0"/>
              <a:t>regarding relative merits of 4 </a:t>
            </a:r>
            <a:r>
              <a:rPr lang="en-GB" dirty="0" err="1"/>
              <a:t>param</a:t>
            </a:r>
            <a:r>
              <a:rPr lang="en-GB" dirty="0"/>
              <a:t> </a:t>
            </a:r>
          </a:p>
          <a:p>
            <a:r>
              <a:rPr lang="en-GB" dirty="0"/>
              <a:t>OS-QDDM and 6 </a:t>
            </a:r>
            <a:r>
              <a:rPr lang="en-GB" dirty="0" err="1"/>
              <a:t>param</a:t>
            </a:r>
            <a:r>
              <a:rPr lang="en-GB" dirty="0"/>
              <a:t> one. </a:t>
            </a:r>
          </a:p>
          <a:p>
            <a:r>
              <a:rPr lang="en-GB" dirty="0"/>
              <a:t>(both models better than null) </a:t>
            </a:r>
          </a:p>
        </p:txBody>
      </p:sp>
      <p:sp>
        <p:nvSpPr>
          <p:cNvPr id="7" name="TextBox 6">
            <a:extLst>
              <a:ext uri="{FF2B5EF4-FFF2-40B4-BE49-F238E27FC236}">
                <a16:creationId xmlns:a16="http://schemas.microsoft.com/office/drawing/2014/main" id="{4474F303-21E4-4D67-A76F-CF15FB8AC5CA}"/>
              </a:ext>
            </a:extLst>
          </p:cNvPr>
          <p:cNvSpPr txBox="1"/>
          <p:nvPr/>
        </p:nvSpPr>
        <p:spPr>
          <a:xfrm>
            <a:off x="8194876" y="4215115"/>
            <a:ext cx="3777060" cy="646331"/>
          </a:xfrm>
          <a:prstGeom prst="rect">
            <a:avLst/>
          </a:prstGeom>
          <a:noFill/>
        </p:spPr>
        <p:txBody>
          <a:bodyPr wrap="none" rtlCol="0">
            <a:spAutoFit/>
          </a:bodyPr>
          <a:lstStyle/>
          <a:p>
            <a:r>
              <a:rPr lang="en-GB" dirty="0"/>
              <a:t>Decision 2: 6 </a:t>
            </a:r>
            <a:r>
              <a:rPr lang="en-GB" dirty="0" err="1"/>
              <a:t>param</a:t>
            </a:r>
            <a:r>
              <a:rPr lang="en-GB" dirty="0"/>
              <a:t> OS-QDDM clearly </a:t>
            </a:r>
          </a:p>
          <a:p>
            <a:r>
              <a:rPr lang="en-GB" dirty="0"/>
              <a:t>better. </a:t>
            </a:r>
          </a:p>
        </p:txBody>
      </p:sp>
    </p:spTree>
    <p:extLst>
      <p:ext uri="{BB962C8B-B14F-4D97-AF65-F5344CB8AC3E}">
        <p14:creationId xmlns:p14="http://schemas.microsoft.com/office/powerpoint/2010/main" val="38768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4D4324-544A-41E6-A6E7-1619AA6C2BAC}"/>
              </a:ext>
            </a:extLst>
          </p:cNvPr>
          <p:cNvPicPr>
            <a:picLocks noChangeAspect="1"/>
          </p:cNvPicPr>
          <p:nvPr/>
        </p:nvPicPr>
        <p:blipFill>
          <a:blip r:embed="rId2"/>
          <a:stretch>
            <a:fillRect/>
          </a:stretch>
        </p:blipFill>
        <p:spPr>
          <a:xfrm>
            <a:off x="210272" y="407404"/>
            <a:ext cx="11981727" cy="4606611"/>
          </a:xfrm>
          <a:prstGeom prst="rect">
            <a:avLst/>
          </a:prstGeom>
        </p:spPr>
      </p:pic>
      <p:sp>
        <p:nvSpPr>
          <p:cNvPr id="5" name="TextBox 4">
            <a:extLst>
              <a:ext uri="{FF2B5EF4-FFF2-40B4-BE49-F238E27FC236}">
                <a16:creationId xmlns:a16="http://schemas.microsoft.com/office/drawing/2014/main" id="{C1F81506-FBAA-422D-B7E8-EE55F932E22A}"/>
              </a:ext>
            </a:extLst>
          </p:cNvPr>
          <p:cNvSpPr txBox="1"/>
          <p:nvPr/>
        </p:nvSpPr>
        <p:spPr>
          <a:xfrm>
            <a:off x="544010" y="5220182"/>
            <a:ext cx="5412572" cy="369332"/>
          </a:xfrm>
          <a:prstGeom prst="rect">
            <a:avLst/>
          </a:prstGeom>
          <a:noFill/>
        </p:spPr>
        <p:txBody>
          <a:bodyPr wrap="none" rtlCol="0">
            <a:spAutoFit/>
          </a:bodyPr>
          <a:lstStyle/>
          <a:p>
            <a:r>
              <a:rPr lang="en-GB" dirty="0"/>
              <a:t>Green points: first decision; red points second decision.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913470D-49EC-4D0E-958D-3B875E4C2698}"/>
                  </a:ext>
                </a:extLst>
              </p:cNvPr>
              <p:cNvSpPr txBox="1"/>
              <p:nvPr/>
            </p:nvSpPr>
            <p:spPr>
              <a:xfrm>
                <a:off x="590309" y="5949385"/>
                <a:ext cx="11039048" cy="646331"/>
              </a:xfrm>
              <a:prstGeom prst="rect">
                <a:avLst/>
              </a:prstGeom>
              <a:noFill/>
            </p:spPr>
            <p:txBody>
              <a:bodyPr wrap="none" rtlCol="0">
                <a:spAutoFit/>
              </a:bodyPr>
              <a:lstStyle/>
              <a:p>
                <a:r>
                  <a:rPr lang="en-GB" dirty="0"/>
                  <a:t>d: higher in second decision;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oMath>
                </a14:m>
                <a:r>
                  <a:rPr lang="en-US" dirty="0"/>
                  <a: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oMath>
                </a14:m>
                <a:r>
                  <a:rPr lang="en-GB" dirty="0"/>
                  <a:t> higher in second decision, higher in Movie, Dog in second decision. (No diff in </a:t>
                </a:r>
              </a:p>
              <a:p>
                <a:r>
                  <a:rPr lang="en-GB" dirty="0"/>
                  <a:t>first decision. </a:t>
                </a:r>
              </a:p>
            </p:txBody>
          </p:sp>
        </mc:Choice>
        <mc:Fallback xmlns="">
          <p:sp>
            <p:nvSpPr>
              <p:cNvPr id="6" name="TextBox 5">
                <a:extLst>
                  <a:ext uri="{FF2B5EF4-FFF2-40B4-BE49-F238E27FC236}">
                    <a16:creationId xmlns:a16="http://schemas.microsoft.com/office/drawing/2014/main" id="{8913470D-49EC-4D0E-958D-3B875E4C2698}"/>
                  </a:ext>
                </a:extLst>
              </p:cNvPr>
              <p:cNvSpPr txBox="1">
                <a:spLocks noRot="1" noChangeAspect="1" noMove="1" noResize="1" noEditPoints="1" noAdjustHandles="1" noChangeArrowheads="1" noChangeShapeType="1" noTextEdit="1"/>
              </p:cNvSpPr>
              <p:nvPr/>
            </p:nvSpPr>
            <p:spPr>
              <a:xfrm>
                <a:off x="590309" y="5949385"/>
                <a:ext cx="11039048" cy="646331"/>
              </a:xfrm>
              <a:prstGeom prst="rect">
                <a:avLst/>
              </a:prstGeom>
              <a:blipFill>
                <a:blip r:embed="rId3"/>
                <a:stretch>
                  <a:fillRect l="-497"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8662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65CF-F994-4A2F-83DA-648588F3D350}"/>
              </a:ext>
            </a:extLst>
          </p:cNvPr>
          <p:cNvSpPr>
            <a:spLocks noGrp="1"/>
          </p:cNvSpPr>
          <p:nvPr>
            <p:ph type="title"/>
          </p:nvPr>
        </p:nvSpPr>
        <p:spPr/>
        <p:txBody>
          <a:bodyPr/>
          <a:lstStyle/>
          <a:p>
            <a:r>
              <a:rPr lang="en-GB" dirty="0"/>
              <a:t>Modelling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6421D1-98C6-41D6-A3F7-F4E2C62CEA58}"/>
                  </a:ext>
                </a:extLst>
              </p:cNvPr>
              <p:cNvSpPr>
                <a:spLocks noGrp="1"/>
              </p:cNvSpPr>
              <p:nvPr>
                <p:ph idx="1"/>
              </p:nvPr>
            </p:nvSpPr>
            <p:spPr/>
            <p:txBody>
              <a:bodyPr/>
              <a:lstStyle/>
              <a:p>
                <a:r>
                  <a:rPr lang="en-GB" dirty="0"/>
                  <a:t>The fits indicate reasonable agreement between model, eye tracking dynamics, despite (apparently at least) noisy results. </a:t>
                </a:r>
              </a:p>
              <a:p>
                <a:endParaRPr lang="en-GB" dirty="0"/>
              </a:p>
              <a:p>
                <a:r>
                  <a:rPr lang="en-GB" dirty="0"/>
                  <a:t>We also considered </a:t>
                </a:r>
                <a14:m>
                  <m:oMath xmlns:m="http://schemas.openxmlformats.org/officeDocument/2006/math">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23</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e>
                    </m:d>
                    <m:sSup>
                      <m:sSupPr>
                        <m:ctrlPr>
                          <a:rPr lang="en-GB"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−4</m:t>
                        </m:r>
                        <m:r>
                          <a:rPr lang="en-US" i="1">
                            <a:latin typeface="Cambria Math" panose="02040503050406030204" pitchFamily="18" charset="0"/>
                          </a:rPr>
                          <m:t>𝑑</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12</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23</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21</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32</m:t>
                            </m:r>
                          </m:sub>
                        </m:sSub>
                        <m:r>
                          <a:rPr lang="en-US" i="1">
                            <a:latin typeface="Cambria Math" panose="02040503050406030204" pitchFamily="18" charset="0"/>
                          </a:rPr>
                          <m:t>)</m:t>
                        </m:r>
                      </m:sup>
                    </m:sSup>
                  </m:oMath>
                </a14:m>
                <a:r>
                  <a:rPr lang="en-GB" dirty="0"/>
                  <a:t> as a function potentially relating eye tracking structure to decisions. </a:t>
                </a:r>
              </a:p>
              <a:p>
                <a:endParaRPr lang="en-GB" dirty="0"/>
              </a:p>
              <a:p>
                <a:r>
                  <a:rPr lang="en-GB" dirty="0"/>
                  <a:t>Motivation: open systems parameters drive dynamics towards e.g.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11</m:t>
                        </m:r>
                      </m:sub>
                    </m:sSub>
                    <m:r>
                      <a:rPr lang="en-US" i="1">
                        <a:latin typeface="Cambria Math" panose="02040503050406030204" pitchFamily="18" charset="0"/>
                      </a:rPr>
                      <m:t>(</m:t>
                    </m:r>
                    <m:r>
                      <a:rPr lang="en-US" i="1">
                        <a:latin typeface="Cambria Math" panose="02040503050406030204" pitchFamily="18" charset="0"/>
                      </a:rPr>
                      <m:t>𝑙𝑎𝑟𝑔𝑒</m:t>
                    </m:r>
                    <m:r>
                      <a:rPr lang="en-US" i="1">
                        <a:latin typeface="Cambria Math" panose="02040503050406030204" pitchFamily="18" charset="0"/>
                      </a:rPr>
                      <m:t> </m:t>
                    </m:r>
                    <m:r>
                      <a:rPr lang="en-US" i="1">
                        <a:latin typeface="Cambria Math" panose="02040503050406030204" pitchFamily="18" charset="0"/>
                      </a:rPr>
                      <m:t>𝑡𝑖𝑚𝑒</m:t>
                    </m:r>
                    <m:r>
                      <a:rPr lang="en-US" i="1">
                        <a:latin typeface="Cambria Math" panose="02040503050406030204" pitchFamily="18" charset="0"/>
                      </a:rPr>
                      <m:t>)=1</m:t>
                    </m:r>
                  </m:oMath>
                </a14:m>
                <a:r>
                  <a:rPr lang="en-GB" dirty="0"/>
                  <a:t>, but </a:t>
                </a:r>
                <a:r>
                  <a:rPr lang="en-GB" i="1" dirty="0"/>
                  <a:t>d</a:t>
                </a:r>
                <a:r>
                  <a:rPr lang="en-GB" dirty="0"/>
                  <a:t> parameter increases ambivalence in the system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11</m:t>
                        </m:r>
                      </m:sub>
                    </m:sSub>
                    <m:r>
                      <a:rPr lang="en-US" i="1">
                        <a:latin typeface="Cambria Math" panose="02040503050406030204" pitchFamily="18" charset="0"/>
                      </a:rPr>
                      <m:t>(</m:t>
                    </m:r>
                    <m:r>
                      <a:rPr lang="en-US" i="1">
                        <a:latin typeface="Cambria Math" panose="02040503050406030204" pitchFamily="18" charset="0"/>
                      </a:rPr>
                      <m:t>𝑙𝑎𝑟𝑔𝑒</m:t>
                    </m:r>
                    <m:r>
                      <a:rPr lang="en-US" i="1">
                        <a:latin typeface="Cambria Math" panose="02040503050406030204" pitchFamily="18" charset="0"/>
                      </a:rPr>
                      <m:t> </m:t>
                    </m:r>
                    <m:r>
                      <a:rPr lang="en-US" i="1">
                        <a:latin typeface="Cambria Math" panose="02040503050406030204" pitchFamily="18" charset="0"/>
                      </a:rPr>
                      <m:t>𝑡𝑖𝑚𝑒</m:t>
                    </m:r>
                    <m:r>
                      <a:rPr lang="en-US" i="1">
                        <a:latin typeface="Cambria Math" panose="02040503050406030204" pitchFamily="18" charset="0"/>
                      </a:rPr>
                      <m:t>)=0.5</m:t>
                    </m:r>
                  </m:oMath>
                </a14:m>
                <a:r>
                  <a:rPr lang="en-GB" dirty="0"/>
                  <a:t>). </a:t>
                </a:r>
              </a:p>
            </p:txBody>
          </p:sp>
        </mc:Choice>
        <mc:Fallback xmlns="">
          <p:sp>
            <p:nvSpPr>
              <p:cNvPr id="3" name="Content Placeholder 2">
                <a:extLst>
                  <a:ext uri="{FF2B5EF4-FFF2-40B4-BE49-F238E27FC236}">
                    <a16:creationId xmlns:a16="http://schemas.microsoft.com/office/drawing/2014/main" id="{516421D1-98C6-41D6-A3F7-F4E2C62CEA58}"/>
                  </a:ext>
                </a:extLst>
              </p:cNvPr>
              <p:cNvSpPr>
                <a:spLocks noGrp="1" noRot="1" noChangeAspect="1" noMove="1" noResize="1" noEditPoints="1" noAdjustHandles="1" noChangeArrowheads="1" noChangeShapeType="1" noTextEdit="1"/>
              </p:cNvSpPr>
              <p:nvPr>
                <p:ph idx="1"/>
              </p:nvPr>
            </p:nvSpPr>
            <p:spPr>
              <a:blipFill>
                <a:blip r:embed="rId2"/>
                <a:stretch>
                  <a:fillRect l="-1043" t="-2241" r="-1391"/>
                </a:stretch>
              </a:blipFill>
            </p:spPr>
            <p:txBody>
              <a:bodyPr/>
              <a:lstStyle/>
              <a:p>
                <a:r>
                  <a:rPr lang="en-GB">
                    <a:noFill/>
                  </a:rPr>
                  <a:t> </a:t>
                </a:r>
              </a:p>
            </p:txBody>
          </p:sp>
        </mc:Fallback>
      </mc:AlternateContent>
    </p:spTree>
    <p:extLst>
      <p:ext uri="{BB962C8B-B14F-4D97-AF65-F5344CB8AC3E}">
        <p14:creationId xmlns:p14="http://schemas.microsoft.com/office/powerpoint/2010/main" val="168277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0CE7-BFD1-4460-9BF7-E4875BF3C6FB}"/>
              </a:ext>
            </a:extLst>
          </p:cNvPr>
          <p:cNvSpPr>
            <a:spLocks noGrp="1"/>
          </p:cNvSpPr>
          <p:nvPr>
            <p:ph type="title"/>
          </p:nvPr>
        </p:nvSpPr>
        <p:spPr/>
        <p:txBody>
          <a:bodyPr/>
          <a:lstStyle/>
          <a:p>
            <a:r>
              <a:rPr lang="en-GB" dirty="0"/>
              <a:t>Modelling</a:t>
            </a:r>
          </a:p>
        </p:txBody>
      </p:sp>
      <p:sp>
        <p:nvSpPr>
          <p:cNvPr id="3" name="Content Placeholder 2">
            <a:extLst>
              <a:ext uri="{FF2B5EF4-FFF2-40B4-BE49-F238E27FC236}">
                <a16:creationId xmlns:a16="http://schemas.microsoft.com/office/drawing/2014/main" id="{346F0FD4-9912-4506-A2EA-E51D5BE32221}"/>
              </a:ext>
            </a:extLst>
          </p:cNvPr>
          <p:cNvSpPr>
            <a:spLocks noGrp="1"/>
          </p:cNvSpPr>
          <p:nvPr>
            <p:ph idx="1"/>
          </p:nvPr>
        </p:nvSpPr>
        <p:spPr/>
        <p:txBody>
          <a:bodyPr>
            <a:normAutofit fontScale="92500" lnSpcReduction="10000"/>
          </a:bodyPr>
          <a:lstStyle/>
          <a:p>
            <a:r>
              <a:rPr lang="en-GB" dirty="0"/>
              <a:t>Mixed effects logistic regression analysis, participants and scenarios random effects (modelled only with intercepts; diagonal covariance structure, identified by lowest BIC). </a:t>
            </a:r>
          </a:p>
          <a:p>
            <a:endParaRPr lang="en-GB" dirty="0"/>
          </a:p>
          <a:p>
            <a:r>
              <a:rPr lang="en-GB" dirty="0"/>
              <a:t>Dependent variable decision response. </a:t>
            </a:r>
          </a:p>
          <a:p>
            <a:endParaRPr lang="en-GB" dirty="0"/>
          </a:p>
          <a:p>
            <a:r>
              <a:rPr lang="en-GB" dirty="0"/>
              <a:t>Fixed effects independent variables: decision phase, the function before. </a:t>
            </a:r>
          </a:p>
          <a:p>
            <a:endParaRPr lang="en-GB" dirty="0"/>
          </a:p>
          <a:p>
            <a:r>
              <a:rPr lang="en-GB" dirty="0"/>
              <a:t>Significant effect of function: </a:t>
            </a:r>
            <a:r>
              <a:rPr lang="en-US" dirty="0"/>
              <a:t>F(1,87)=4.5, p=.04, uncorrected correlation -0.3 (in the expected direction). </a:t>
            </a:r>
            <a:endParaRPr lang="en-GB" dirty="0"/>
          </a:p>
        </p:txBody>
      </p:sp>
    </p:spTree>
    <p:extLst>
      <p:ext uri="{BB962C8B-B14F-4D97-AF65-F5344CB8AC3E}">
        <p14:creationId xmlns:p14="http://schemas.microsoft.com/office/powerpoint/2010/main" val="105586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D915-58E5-431E-9F62-DC22C07BC39D}"/>
              </a:ext>
            </a:extLst>
          </p:cNvPr>
          <p:cNvSpPr>
            <a:spLocks noGrp="1"/>
          </p:cNvSpPr>
          <p:nvPr>
            <p:ph type="title"/>
          </p:nvPr>
        </p:nvSpPr>
        <p:spPr/>
        <p:txBody>
          <a:bodyPr/>
          <a:lstStyle/>
          <a:p>
            <a:r>
              <a:rPr lang="en-GB" dirty="0"/>
              <a:t>Conclusions </a:t>
            </a:r>
          </a:p>
        </p:txBody>
      </p:sp>
      <p:sp>
        <p:nvSpPr>
          <p:cNvPr id="3" name="Content Placeholder 2">
            <a:extLst>
              <a:ext uri="{FF2B5EF4-FFF2-40B4-BE49-F238E27FC236}">
                <a16:creationId xmlns:a16="http://schemas.microsoft.com/office/drawing/2014/main" id="{65AFDB26-9A17-4336-8E26-8878F96F6636}"/>
              </a:ext>
            </a:extLst>
          </p:cNvPr>
          <p:cNvSpPr>
            <a:spLocks noGrp="1"/>
          </p:cNvSpPr>
          <p:nvPr>
            <p:ph idx="1"/>
          </p:nvPr>
        </p:nvSpPr>
        <p:spPr/>
        <p:txBody>
          <a:bodyPr/>
          <a:lstStyle/>
          <a:p>
            <a:r>
              <a:rPr lang="en-GB" dirty="0"/>
              <a:t>Eye tracking structure has not been a focus for direct modelling. </a:t>
            </a:r>
          </a:p>
          <a:p>
            <a:endParaRPr lang="en-GB" dirty="0"/>
          </a:p>
          <a:p>
            <a:r>
              <a:rPr lang="en-GB" dirty="0"/>
              <a:t>Our purpose was to make a first step in addressing this. </a:t>
            </a:r>
          </a:p>
          <a:p>
            <a:endParaRPr lang="en-GB" dirty="0"/>
          </a:p>
          <a:p>
            <a:r>
              <a:rPr lang="en-GB" dirty="0"/>
              <a:t>We claim that the pattern of ambivalence followed by stabilization will be relevant in some decisional dynamics cases too. </a:t>
            </a:r>
          </a:p>
          <a:p>
            <a:endParaRPr lang="en-GB" dirty="0"/>
          </a:p>
          <a:p>
            <a:r>
              <a:rPr lang="en-GB" dirty="0"/>
              <a:t>Present paradigm: aimed to capture such a pattern, but DV measurement restricted to eye tracking dynamics. </a:t>
            </a:r>
          </a:p>
        </p:txBody>
      </p:sp>
    </p:spTree>
    <p:extLst>
      <p:ext uri="{BB962C8B-B14F-4D97-AF65-F5344CB8AC3E}">
        <p14:creationId xmlns:p14="http://schemas.microsoft.com/office/powerpoint/2010/main" val="301236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3EFD-E427-4F53-B002-C0496C1A0A00}"/>
              </a:ext>
            </a:extLst>
          </p:cNvPr>
          <p:cNvSpPr>
            <a:spLocks noGrp="1"/>
          </p:cNvSpPr>
          <p:nvPr>
            <p:ph type="title"/>
          </p:nvPr>
        </p:nvSpPr>
        <p:spPr/>
        <p:txBody>
          <a:bodyPr/>
          <a:lstStyle/>
          <a:p>
            <a:r>
              <a:rPr lang="en-GB" dirty="0"/>
              <a:t>Do eye tracking dynamics allow insight into decisions?</a:t>
            </a:r>
          </a:p>
        </p:txBody>
      </p:sp>
      <p:sp>
        <p:nvSpPr>
          <p:cNvPr id="3" name="Content Placeholder 2">
            <a:extLst>
              <a:ext uri="{FF2B5EF4-FFF2-40B4-BE49-F238E27FC236}">
                <a16:creationId xmlns:a16="http://schemas.microsoft.com/office/drawing/2014/main" id="{5F43985A-B959-430E-B47A-A7D8CBF7B932}"/>
              </a:ext>
            </a:extLst>
          </p:cNvPr>
          <p:cNvSpPr>
            <a:spLocks noGrp="1"/>
          </p:cNvSpPr>
          <p:nvPr>
            <p:ph idx="1"/>
          </p:nvPr>
        </p:nvSpPr>
        <p:spPr>
          <a:xfrm>
            <a:off x="838200" y="1825625"/>
            <a:ext cx="10515600" cy="4351338"/>
          </a:xfrm>
        </p:spPr>
        <p:txBody>
          <a:bodyPr/>
          <a:lstStyle/>
          <a:p>
            <a:r>
              <a:rPr lang="en-GB" dirty="0"/>
              <a:t>But there are undermining considerations as well. </a:t>
            </a:r>
          </a:p>
          <a:p>
            <a:endParaRPr lang="en-GB" dirty="0"/>
          </a:p>
          <a:p>
            <a:r>
              <a:rPr lang="en-GB" dirty="0"/>
              <a:t>Notably, there is plenty of research on attentional biases related to psychopathology (Cox et al., 2006). </a:t>
            </a:r>
          </a:p>
          <a:p>
            <a:endParaRPr lang="en-GB" dirty="0"/>
          </a:p>
          <a:p>
            <a:endParaRPr lang="en-GB" dirty="0"/>
          </a:p>
        </p:txBody>
      </p:sp>
      <p:pic>
        <p:nvPicPr>
          <p:cNvPr id="1026" name="Picture 2" descr="Metallome: April 2013">
            <a:extLst>
              <a:ext uri="{FF2B5EF4-FFF2-40B4-BE49-F238E27FC236}">
                <a16:creationId xmlns:a16="http://schemas.microsoft.com/office/drawing/2014/main" id="{4807C6DB-E0C7-4C81-9255-1E8E2C484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47" y="3833446"/>
            <a:ext cx="2702169" cy="2702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drinking cold water does to your body will shock you ...">
            <a:extLst>
              <a:ext uri="{FF2B5EF4-FFF2-40B4-BE49-F238E27FC236}">
                <a16:creationId xmlns:a16="http://schemas.microsoft.com/office/drawing/2014/main" id="{FFA50FCF-7399-40A8-BC09-87AF30363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239" y="4128671"/>
            <a:ext cx="3959469" cy="211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par>
                                <p:cTn id="18" presetID="14" presetClass="entr" presetSubtype="1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randombar(horizontal)">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CDFE-B39F-4E4A-B2D8-ADA9103A9128}"/>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0CCEC169-DC5B-4AB3-87A2-1529DDF5D613}"/>
              </a:ext>
            </a:extLst>
          </p:cNvPr>
          <p:cNvSpPr>
            <a:spLocks noGrp="1"/>
          </p:cNvSpPr>
          <p:nvPr>
            <p:ph idx="1"/>
          </p:nvPr>
        </p:nvSpPr>
        <p:spPr/>
        <p:txBody>
          <a:bodyPr/>
          <a:lstStyle/>
          <a:p>
            <a:r>
              <a:rPr lang="en-GB" dirty="0"/>
              <a:t>The quantum framework is well suited to situations of oscillation followed by stabilization. </a:t>
            </a:r>
          </a:p>
          <a:p>
            <a:endParaRPr lang="en-GB" dirty="0"/>
          </a:p>
          <a:p>
            <a:r>
              <a:rPr lang="en-GB" dirty="0"/>
              <a:t>Quantum OS dynamics have been well studied and supported by extensive theory; we think it is worth further exploring them in modelling eye tracking structure and </a:t>
            </a:r>
            <a:r>
              <a:rPr lang="en-GB"/>
              <a:t>decision dynamics generally. </a:t>
            </a:r>
            <a:endParaRPr lang="en-GB" dirty="0"/>
          </a:p>
        </p:txBody>
      </p:sp>
    </p:spTree>
    <p:extLst>
      <p:ext uri="{BB962C8B-B14F-4D97-AF65-F5344CB8AC3E}">
        <p14:creationId xmlns:p14="http://schemas.microsoft.com/office/powerpoint/2010/main" val="33420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5FCC-7809-445D-A2D6-ECF3F4F53214}"/>
              </a:ext>
            </a:extLst>
          </p:cNvPr>
          <p:cNvSpPr>
            <a:spLocks noGrp="1"/>
          </p:cNvSpPr>
          <p:nvPr>
            <p:ph type="title"/>
          </p:nvPr>
        </p:nvSpPr>
        <p:spPr/>
        <p:txBody>
          <a:bodyPr/>
          <a:lstStyle/>
          <a:p>
            <a:r>
              <a:rPr lang="en-GB" dirty="0"/>
              <a:t>Do eye tracking dynamics allow insight into decisions?</a:t>
            </a:r>
          </a:p>
        </p:txBody>
      </p:sp>
      <p:sp>
        <p:nvSpPr>
          <p:cNvPr id="3" name="Content Placeholder 2">
            <a:extLst>
              <a:ext uri="{FF2B5EF4-FFF2-40B4-BE49-F238E27FC236}">
                <a16:creationId xmlns:a16="http://schemas.microsoft.com/office/drawing/2014/main" id="{58490442-D39B-4119-AD2C-A2348E36A390}"/>
              </a:ext>
            </a:extLst>
          </p:cNvPr>
          <p:cNvSpPr>
            <a:spLocks noGrp="1"/>
          </p:cNvSpPr>
          <p:nvPr>
            <p:ph idx="1"/>
          </p:nvPr>
        </p:nvSpPr>
        <p:spPr/>
        <p:txBody>
          <a:bodyPr>
            <a:normAutofit/>
          </a:bodyPr>
          <a:lstStyle/>
          <a:p>
            <a:r>
              <a:rPr lang="en-GB" dirty="0"/>
              <a:t>Attentional biases for the stimuli/ information in a decision task could arise in ways (ostensibly) irrelevant to the decision itself. </a:t>
            </a:r>
          </a:p>
          <a:p>
            <a:endParaRPr lang="en-GB" dirty="0"/>
          </a:p>
          <a:p>
            <a:r>
              <a:rPr lang="en-GB" dirty="0"/>
              <a:t>Note this picture is complicated, since there is debate as to whether attentional biases contribute to related behaviour or not. </a:t>
            </a:r>
          </a:p>
          <a:p>
            <a:endParaRPr lang="en-GB" dirty="0"/>
          </a:p>
          <a:p>
            <a:r>
              <a:rPr lang="en-GB" dirty="0"/>
              <a:t>Some research argue that attentional biases contribute to relevant behaviour (Calitri et al., 2010), others claim that attentional biases are more incidental. </a:t>
            </a:r>
          </a:p>
        </p:txBody>
      </p:sp>
    </p:spTree>
    <p:extLst>
      <p:ext uri="{BB962C8B-B14F-4D97-AF65-F5344CB8AC3E}">
        <p14:creationId xmlns:p14="http://schemas.microsoft.com/office/powerpoint/2010/main" val="23213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51F4B-7247-425A-B424-2CAEAF74C5E9}"/>
              </a:ext>
            </a:extLst>
          </p:cNvPr>
          <p:cNvSpPr>
            <a:spLocks noGrp="1"/>
          </p:cNvSpPr>
          <p:nvPr>
            <p:ph type="title"/>
          </p:nvPr>
        </p:nvSpPr>
        <p:spPr/>
        <p:txBody>
          <a:bodyPr/>
          <a:lstStyle/>
          <a:p>
            <a:r>
              <a:rPr lang="en-GB" dirty="0"/>
              <a:t>Do eye tracking dynamics allow insight into decisions?</a:t>
            </a:r>
          </a:p>
        </p:txBody>
      </p:sp>
      <p:sp>
        <p:nvSpPr>
          <p:cNvPr id="3" name="Content Placeholder 2">
            <a:extLst>
              <a:ext uri="{FF2B5EF4-FFF2-40B4-BE49-F238E27FC236}">
                <a16:creationId xmlns:a16="http://schemas.microsoft.com/office/drawing/2014/main" id="{9C43C9C2-21B3-47C4-9DAC-F167BA0A6192}"/>
              </a:ext>
            </a:extLst>
          </p:cNvPr>
          <p:cNvSpPr>
            <a:spLocks noGrp="1"/>
          </p:cNvSpPr>
          <p:nvPr>
            <p:ph idx="1"/>
          </p:nvPr>
        </p:nvSpPr>
        <p:spPr>
          <a:xfrm>
            <a:off x="838200" y="1825624"/>
            <a:ext cx="10515600" cy="5032376"/>
          </a:xfrm>
        </p:spPr>
        <p:txBody>
          <a:bodyPr>
            <a:normAutofit fontScale="92500" lnSpcReduction="20000"/>
          </a:bodyPr>
          <a:lstStyle/>
          <a:p>
            <a:r>
              <a:rPr lang="en-GB" dirty="0"/>
              <a:t>The most influential tradition for modelling decision dynamics is drift diffusion models. </a:t>
            </a:r>
          </a:p>
          <a:p>
            <a:endParaRPr lang="en-GB" dirty="0"/>
          </a:p>
          <a:p>
            <a:r>
              <a:rPr lang="en-GB" dirty="0"/>
              <a:t>Such models could in principle be employed to model eye tracking dynamics too, e.g., in decision paradigms. </a:t>
            </a:r>
          </a:p>
          <a:p>
            <a:endParaRPr lang="en-GB" dirty="0"/>
          </a:p>
          <a:p>
            <a:r>
              <a:rPr lang="en-GB" dirty="0"/>
              <a:t>But, we think there are 3 factors that recommend exploring a formalism with a different philosophy: </a:t>
            </a:r>
          </a:p>
          <a:p>
            <a:pPr lvl="1"/>
            <a:r>
              <a:rPr lang="en-GB" dirty="0"/>
              <a:t>Drift diffusion models are rarely fitted to eye tracking dynamics in decision paradigms (emphasis on choice, sometimes RT).</a:t>
            </a:r>
          </a:p>
          <a:p>
            <a:pPr lvl="1"/>
            <a:r>
              <a:rPr lang="en-GB" dirty="0"/>
              <a:t>Existing formalisms </a:t>
            </a:r>
            <a:r>
              <a:rPr lang="en-US" dirty="0"/>
              <a:t>constrain somewhat rigidly decision paradigms, to bivalent decisions based on matched attributes.</a:t>
            </a:r>
            <a:r>
              <a:rPr lang="en-GB" dirty="0"/>
              <a:t> </a:t>
            </a:r>
          </a:p>
          <a:p>
            <a:pPr lvl="1"/>
            <a:r>
              <a:rPr lang="en-GB" dirty="0"/>
              <a:t>We have an intuition for eye tracking dynamics of multiple reversals followed by stabilization and we think that existing formalisms are less well suited for this pattern. </a:t>
            </a:r>
          </a:p>
        </p:txBody>
      </p:sp>
    </p:spTree>
    <p:extLst>
      <p:ext uri="{BB962C8B-B14F-4D97-AF65-F5344CB8AC3E}">
        <p14:creationId xmlns:p14="http://schemas.microsoft.com/office/powerpoint/2010/main" val="155479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BE56-13D1-4F5B-B31E-2A8D1AE2E6EB}"/>
              </a:ext>
            </a:extLst>
          </p:cNvPr>
          <p:cNvSpPr>
            <a:spLocks noGrp="1"/>
          </p:cNvSpPr>
          <p:nvPr>
            <p:ph type="title"/>
          </p:nvPr>
        </p:nvSpPr>
        <p:spPr/>
        <p:txBody>
          <a:bodyPr/>
          <a:lstStyle/>
          <a:p>
            <a:r>
              <a:rPr lang="en-GB" dirty="0"/>
              <a:t>Do eye tracking dynamics allow insight into decisions?</a:t>
            </a:r>
          </a:p>
        </p:txBody>
      </p:sp>
      <p:sp>
        <p:nvSpPr>
          <p:cNvPr id="3" name="Content Placeholder 2">
            <a:extLst>
              <a:ext uri="{FF2B5EF4-FFF2-40B4-BE49-F238E27FC236}">
                <a16:creationId xmlns:a16="http://schemas.microsoft.com/office/drawing/2014/main" id="{0D7C9D90-EF7D-4CED-BC45-BF6762779D68}"/>
              </a:ext>
            </a:extLst>
          </p:cNvPr>
          <p:cNvSpPr>
            <a:spLocks noGrp="1"/>
          </p:cNvSpPr>
          <p:nvPr>
            <p:ph idx="1"/>
          </p:nvPr>
        </p:nvSpPr>
        <p:spPr>
          <a:xfrm>
            <a:off x="838200" y="1813901"/>
            <a:ext cx="10515600" cy="4351338"/>
          </a:xfrm>
        </p:spPr>
        <p:txBody>
          <a:bodyPr/>
          <a:lstStyle/>
          <a:p>
            <a:r>
              <a:rPr lang="en-GB" dirty="0"/>
              <a:t>The data we aim to model is eye tracking data (for which reversals followed by stabilization is perhaps reasonable – but still awaits empirical confirmation). </a:t>
            </a:r>
          </a:p>
          <a:p>
            <a:endParaRPr lang="en-GB" dirty="0"/>
          </a:p>
          <a:p>
            <a:r>
              <a:rPr lang="en-GB" dirty="0"/>
              <a:t>However, there would be decision cases that display similar characteristics, esp. for options characterized by vaguely specified, unmatched attributes. </a:t>
            </a:r>
          </a:p>
        </p:txBody>
      </p:sp>
    </p:spTree>
    <p:extLst>
      <p:ext uri="{BB962C8B-B14F-4D97-AF65-F5344CB8AC3E}">
        <p14:creationId xmlns:p14="http://schemas.microsoft.com/office/powerpoint/2010/main" val="11871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CBBE-609F-4C0E-9E08-656BA5C5333A}"/>
              </a:ext>
            </a:extLst>
          </p:cNvPr>
          <p:cNvSpPr>
            <a:spLocks noGrp="1"/>
          </p:cNvSpPr>
          <p:nvPr>
            <p:ph type="title"/>
          </p:nvPr>
        </p:nvSpPr>
        <p:spPr/>
        <p:txBody>
          <a:bodyPr/>
          <a:lstStyle/>
          <a:p>
            <a:r>
              <a:rPr lang="en-GB" dirty="0"/>
              <a:t>Do eye tracking dynamics allow insight into decisions?</a:t>
            </a:r>
          </a:p>
        </p:txBody>
      </p:sp>
      <p:pic>
        <p:nvPicPr>
          <p:cNvPr id="4" name="Picture 3">
            <a:extLst>
              <a:ext uri="{FF2B5EF4-FFF2-40B4-BE49-F238E27FC236}">
                <a16:creationId xmlns:a16="http://schemas.microsoft.com/office/drawing/2014/main" id="{A41999C1-30D7-49E0-863D-8FC5AC81F406}"/>
              </a:ext>
            </a:extLst>
          </p:cNvPr>
          <p:cNvPicPr>
            <a:picLocks noChangeAspect="1"/>
          </p:cNvPicPr>
          <p:nvPr/>
        </p:nvPicPr>
        <p:blipFill>
          <a:blip r:embed="rId2"/>
          <a:stretch>
            <a:fillRect/>
          </a:stretch>
        </p:blipFill>
        <p:spPr>
          <a:xfrm>
            <a:off x="392723" y="2243503"/>
            <a:ext cx="5164015" cy="2928374"/>
          </a:xfrm>
          <a:prstGeom prst="rect">
            <a:avLst/>
          </a:prstGeom>
        </p:spPr>
      </p:pic>
      <p:sp>
        <p:nvSpPr>
          <p:cNvPr id="5" name="TextBox 4">
            <a:extLst>
              <a:ext uri="{FF2B5EF4-FFF2-40B4-BE49-F238E27FC236}">
                <a16:creationId xmlns:a16="http://schemas.microsoft.com/office/drawing/2014/main" id="{26422E6E-B375-48FE-8A07-BA7CAA82648B}"/>
              </a:ext>
            </a:extLst>
          </p:cNvPr>
          <p:cNvSpPr txBox="1"/>
          <p:nvPr/>
        </p:nvSpPr>
        <p:spPr>
          <a:xfrm>
            <a:off x="1184031" y="5724692"/>
            <a:ext cx="4046301" cy="646331"/>
          </a:xfrm>
          <a:prstGeom prst="rect">
            <a:avLst/>
          </a:prstGeom>
          <a:noFill/>
        </p:spPr>
        <p:txBody>
          <a:bodyPr wrap="square" rtlCol="0">
            <a:spAutoFit/>
          </a:bodyPr>
          <a:lstStyle/>
          <a:p>
            <a:r>
              <a:rPr lang="en-GB" dirty="0"/>
              <a:t>From </a:t>
            </a:r>
            <a:r>
              <a:rPr lang="en-GB" dirty="0" err="1"/>
              <a:t>Gloekner</a:t>
            </a:r>
            <a:r>
              <a:rPr lang="en-GB" dirty="0"/>
              <a:t> &amp; Herbold (2011), an eye </a:t>
            </a:r>
          </a:p>
          <a:p>
            <a:r>
              <a:rPr lang="en-GB" dirty="0"/>
              <a:t>tracking decision making study. </a:t>
            </a:r>
          </a:p>
        </p:txBody>
      </p:sp>
      <p:pic>
        <p:nvPicPr>
          <p:cNvPr id="2050" name="Picture 2" descr="Women&amp;#39;s Royal Blue Knitted Pullover Crop Jumper">
            <a:extLst>
              <a:ext uri="{FF2B5EF4-FFF2-40B4-BE49-F238E27FC236}">
                <a16:creationId xmlns:a16="http://schemas.microsoft.com/office/drawing/2014/main" id="{F1A3CF7C-70F1-40C7-BD84-774CED97F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785" y="1690688"/>
            <a:ext cx="2989385" cy="29893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tom Sports Apparel Men&amp;#39;s Green Pants | Bowling | Golf ...">
            <a:extLst>
              <a:ext uri="{FF2B5EF4-FFF2-40B4-BE49-F238E27FC236}">
                <a16:creationId xmlns:a16="http://schemas.microsoft.com/office/drawing/2014/main" id="{DFAB4F9C-600B-43B4-9F9E-1A72CDCD7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262" y="3387969"/>
            <a:ext cx="2813538" cy="281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6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par>
                                <p:cTn id="16" presetID="14" presetClass="entr" presetSubtype="1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randombar(horizontal)">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70F6-97FE-4736-92ED-D4977C6374FE}"/>
              </a:ext>
            </a:extLst>
          </p:cNvPr>
          <p:cNvSpPr>
            <a:spLocks noGrp="1"/>
          </p:cNvSpPr>
          <p:nvPr>
            <p:ph type="title"/>
          </p:nvPr>
        </p:nvSpPr>
        <p:spPr/>
        <p:txBody>
          <a:bodyPr/>
          <a:lstStyle/>
          <a:p>
            <a:r>
              <a:rPr lang="en-GB" dirty="0"/>
              <a:t>Outline of paradigm</a:t>
            </a:r>
          </a:p>
        </p:txBody>
      </p:sp>
      <p:sp>
        <p:nvSpPr>
          <p:cNvPr id="3" name="Content Placeholder 2">
            <a:extLst>
              <a:ext uri="{FF2B5EF4-FFF2-40B4-BE49-F238E27FC236}">
                <a16:creationId xmlns:a16="http://schemas.microsoft.com/office/drawing/2014/main" id="{6CB3A597-7C74-495C-9471-A83D764B069F}"/>
              </a:ext>
            </a:extLst>
          </p:cNvPr>
          <p:cNvSpPr>
            <a:spLocks noGrp="1"/>
          </p:cNvSpPr>
          <p:nvPr>
            <p:ph idx="1"/>
          </p:nvPr>
        </p:nvSpPr>
        <p:spPr>
          <a:xfrm>
            <a:off x="838200" y="1825625"/>
            <a:ext cx="10515600" cy="4938590"/>
          </a:xfrm>
        </p:spPr>
        <p:txBody>
          <a:bodyPr>
            <a:normAutofit fontScale="77500" lnSpcReduction="20000"/>
          </a:bodyPr>
          <a:lstStyle/>
          <a:p>
            <a:r>
              <a:rPr lang="en-GB" dirty="0"/>
              <a:t>Three scenarios, participants have made a decisions as if ‘in the shoes’ of the protagonists. </a:t>
            </a:r>
          </a:p>
          <a:p>
            <a:pPr lvl="1"/>
            <a:r>
              <a:rPr lang="en-GB" dirty="0"/>
              <a:t>buying a house</a:t>
            </a:r>
          </a:p>
          <a:p>
            <a:pPr lvl="1"/>
            <a:r>
              <a:rPr lang="en-GB" dirty="0"/>
              <a:t>going to the cinema</a:t>
            </a:r>
          </a:p>
          <a:p>
            <a:pPr lvl="1"/>
            <a:r>
              <a:rPr lang="en-GB" dirty="0"/>
              <a:t>keeping a stray dog</a:t>
            </a:r>
          </a:p>
          <a:p>
            <a:endParaRPr lang="en-GB" dirty="0"/>
          </a:p>
          <a:p>
            <a:r>
              <a:rPr lang="en-GB" dirty="0"/>
              <a:t>For each decision there are pros and cons. </a:t>
            </a:r>
          </a:p>
          <a:p>
            <a:endParaRPr lang="en-GB" dirty="0"/>
          </a:p>
          <a:p>
            <a:r>
              <a:rPr lang="en-GB" dirty="0"/>
              <a:t>Each pro would be a simple statement, summarized by the label. </a:t>
            </a:r>
          </a:p>
          <a:p>
            <a:endParaRPr lang="en-GB" dirty="0"/>
          </a:p>
          <a:p>
            <a:r>
              <a:rPr lang="en-GB" dirty="0"/>
              <a:t>Procedure: first participants see the full arguments with the labels; then they just see the labels and have to make a decision. </a:t>
            </a:r>
          </a:p>
          <a:p>
            <a:endParaRPr lang="en-GB" dirty="0"/>
          </a:p>
          <a:p>
            <a:r>
              <a:rPr lang="en-GB" dirty="0"/>
              <a:t>In a pretest we had participants rate the pros, cons and we determined a final list with a view to achieve a better balance. </a:t>
            </a:r>
          </a:p>
        </p:txBody>
      </p:sp>
    </p:spTree>
    <p:extLst>
      <p:ext uri="{BB962C8B-B14F-4D97-AF65-F5344CB8AC3E}">
        <p14:creationId xmlns:p14="http://schemas.microsoft.com/office/powerpoint/2010/main" val="14023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2450</Words>
  <Application>Microsoft Office PowerPoint</Application>
  <PresentationFormat>Widescreen</PresentationFormat>
  <Paragraphs>285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Modelling eye tracking dynamics with quantum theory</vt:lpstr>
      <vt:lpstr>Do eye tracking dynamics allow insight into decisions? </vt:lpstr>
      <vt:lpstr>Do eye tracking dynamics allow insight into decisions?</vt:lpstr>
      <vt:lpstr>Do eye tracking dynamics allow insight into decisions?</vt:lpstr>
      <vt:lpstr>Do eye tracking dynamics allow insight into decisions?</vt:lpstr>
      <vt:lpstr>Do eye tracking dynamics allow insight into decisions?</vt:lpstr>
      <vt:lpstr>Do eye tracking dynamics allow insight into decisions?</vt:lpstr>
      <vt:lpstr>Do eye tracking dynamics allow insight into decisions?</vt:lpstr>
      <vt:lpstr>Outline of paradigm</vt:lpstr>
      <vt:lpstr>PowerPoint Presentation</vt:lpstr>
      <vt:lpstr>PowerPoint Presentation</vt:lpstr>
      <vt:lpstr>Outline of the paradigm</vt:lpstr>
      <vt:lpstr>Modelling eye tracking dynamics</vt:lpstr>
      <vt:lpstr>DFT </vt:lpstr>
      <vt:lpstr>MDFT</vt:lpstr>
      <vt:lpstr>MDFT</vt:lpstr>
      <vt:lpstr>MLBA</vt:lpstr>
      <vt:lpstr>MDbS</vt:lpstr>
      <vt:lpstr>Quantum approach </vt:lpstr>
      <vt:lpstr>Quantum approach</vt:lpstr>
      <vt:lpstr>Quantum approach </vt:lpstr>
      <vt:lpstr>Quantum approach </vt:lpstr>
      <vt:lpstr>Quantum approach – unitary part </vt:lpstr>
      <vt:lpstr>Quantum approach – unitary part </vt:lpstr>
      <vt:lpstr>Quantum approach – open systems part</vt:lpstr>
      <vt:lpstr>Quantum approach – open systems part</vt:lpstr>
      <vt:lpstr>Quantum approach</vt:lpstr>
      <vt:lpstr>Eye tracking experiment </vt:lpstr>
      <vt:lpstr>PowerPoint Presentation</vt:lpstr>
      <vt:lpstr>Eye movement analysis</vt:lpstr>
      <vt:lpstr>Standard statistical analyses</vt:lpstr>
      <vt:lpstr>PowerPoint Presentation</vt:lpstr>
      <vt:lpstr>Standard statistical analyses</vt:lpstr>
      <vt:lpstr>Modelling</vt:lpstr>
      <vt:lpstr>PowerPoint Presentation</vt:lpstr>
      <vt:lpstr>PowerPoint Presentation</vt:lpstr>
      <vt:lpstr>Modelling</vt:lpstr>
      <vt:lpstr>Modelling</vt:lpstr>
      <vt:lpstr>Conclusions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eye tracking dynamics with quantum theory</dc:title>
  <dc:creator>Pothos, Emmanuel</dc:creator>
  <cp:lastModifiedBy>Pothos, Emmanuel</cp:lastModifiedBy>
  <cp:revision>42</cp:revision>
  <dcterms:created xsi:type="dcterms:W3CDTF">2018-05-09T10:45:15Z</dcterms:created>
  <dcterms:modified xsi:type="dcterms:W3CDTF">2018-05-14T17:26:04Z</dcterms:modified>
</cp:coreProperties>
</file>